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4"/>
  </p:sldMasterIdLst>
  <p:sldIdLst>
    <p:sldId id="256" r:id="rId5"/>
    <p:sldId id="305" r:id="rId6"/>
    <p:sldId id="300" r:id="rId7"/>
    <p:sldId id="301" r:id="rId8"/>
    <p:sldId id="302" r:id="rId9"/>
    <p:sldId id="304" r:id="rId10"/>
    <p:sldId id="264" r:id="rId11"/>
    <p:sldId id="265" r:id="rId12"/>
    <p:sldId id="263" r:id="rId13"/>
    <p:sldId id="259" r:id="rId14"/>
    <p:sldId id="260" r:id="rId15"/>
    <p:sldId id="262" r:id="rId16"/>
    <p:sldId id="269" r:id="rId17"/>
    <p:sldId id="275" r:id="rId18"/>
    <p:sldId id="273" r:id="rId19"/>
    <p:sldId id="276" r:id="rId20"/>
    <p:sldId id="284" r:id="rId21"/>
    <p:sldId id="277" r:id="rId22"/>
    <p:sldId id="278" r:id="rId23"/>
    <p:sldId id="281" r:id="rId24"/>
    <p:sldId id="279" r:id="rId25"/>
    <p:sldId id="280" r:id="rId26"/>
    <p:sldId id="282" r:id="rId27"/>
    <p:sldId id="285" r:id="rId28"/>
    <p:sldId id="290" r:id="rId29"/>
    <p:sldId id="274" r:id="rId30"/>
    <p:sldId id="288" r:id="rId3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60" d="100"/>
          <a:sy n="60" d="100"/>
        </p:scale>
        <p:origin x="7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Forsberg" userId="b848c389-47bc-4d39-abed-81365d916633" providerId="ADAL" clId="{4D7D8076-642C-4239-B769-4674ABE0A0D9}"/>
    <pc:docChg chg="custSel addSld delSld modSld sldOrd">
      <pc:chgData name="Tony Forsberg" userId="b848c389-47bc-4d39-abed-81365d916633" providerId="ADAL" clId="{4D7D8076-642C-4239-B769-4674ABE0A0D9}" dt="2025-11-17T13:38:47.264" v="26" actId="478"/>
      <pc:docMkLst>
        <pc:docMk/>
      </pc:docMkLst>
      <pc:sldChg chg="del">
        <pc:chgData name="Tony Forsberg" userId="b848c389-47bc-4d39-abed-81365d916633" providerId="ADAL" clId="{4D7D8076-642C-4239-B769-4674ABE0A0D9}" dt="2025-11-17T13:38:20.500" v="22" actId="47"/>
        <pc:sldMkLst>
          <pc:docMk/>
          <pc:sldMk cId="855356754" sldId="261"/>
        </pc:sldMkLst>
      </pc:sldChg>
      <pc:sldChg chg="del">
        <pc:chgData name="Tony Forsberg" userId="b848c389-47bc-4d39-abed-81365d916633" providerId="ADAL" clId="{4D7D8076-642C-4239-B769-4674ABE0A0D9}" dt="2025-11-17T13:38:25.306" v="24" actId="47"/>
        <pc:sldMkLst>
          <pc:docMk/>
          <pc:sldMk cId="539801623" sldId="266"/>
        </pc:sldMkLst>
      </pc:sldChg>
      <pc:sldChg chg="del">
        <pc:chgData name="Tony Forsberg" userId="b848c389-47bc-4d39-abed-81365d916633" providerId="ADAL" clId="{4D7D8076-642C-4239-B769-4674ABE0A0D9}" dt="2025-11-17T13:38:24.383" v="23" actId="47"/>
        <pc:sldMkLst>
          <pc:docMk/>
          <pc:sldMk cId="640601038" sldId="267"/>
        </pc:sldMkLst>
      </pc:sldChg>
      <pc:sldChg chg="del">
        <pc:chgData name="Tony Forsberg" userId="b848c389-47bc-4d39-abed-81365d916633" providerId="ADAL" clId="{4D7D8076-642C-4239-B769-4674ABE0A0D9}" dt="2025-11-17T13:38:17.551" v="21" actId="47"/>
        <pc:sldMkLst>
          <pc:docMk/>
          <pc:sldMk cId="539605624" sldId="271"/>
        </pc:sldMkLst>
      </pc:sldChg>
      <pc:sldChg chg="del">
        <pc:chgData name="Tony Forsberg" userId="b848c389-47bc-4d39-abed-81365d916633" providerId="ADAL" clId="{4D7D8076-642C-4239-B769-4674ABE0A0D9}" dt="2025-11-17T13:38:16.167" v="20" actId="47"/>
        <pc:sldMkLst>
          <pc:docMk/>
          <pc:sldMk cId="2065161893" sldId="272"/>
        </pc:sldMkLst>
      </pc:sldChg>
      <pc:sldChg chg="mod modShow">
        <pc:chgData name="Tony Forsberg" userId="b848c389-47bc-4d39-abed-81365d916633" providerId="ADAL" clId="{4D7D8076-642C-4239-B769-4674ABE0A0D9}" dt="2025-11-17T13:37:34.971" v="12" actId="729"/>
        <pc:sldMkLst>
          <pc:docMk/>
          <pc:sldMk cId="2437541952" sldId="274"/>
        </pc:sldMkLst>
      </pc:sldChg>
      <pc:sldChg chg="del">
        <pc:chgData name="Tony Forsberg" userId="b848c389-47bc-4d39-abed-81365d916633" providerId="ADAL" clId="{4D7D8076-642C-4239-B769-4674ABE0A0D9}" dt="2025-11-17T13:38:08.850" v="19" actId="47"/>
        <pc:sldMkLst>
          <pc:docMk/>
          <pc:sldMk cId="3052009914" sldId="283"/>
        </pc:sldMkLst>
      </pc:sldChg>
      <pc:sldChg chg="mod modShow">
        <pc:chgData name="Tony Forsberg" userId="b848c389-47bc-4d39-abed-81365d916633" providerId="ADAL" clId="{4D7D8076-642C-4239-B769-4674ABE0A0D9}" dt="2025-11-17T13:38:05.208" v="18" actId="729"/>
        <pc:sldMkLst>
          <pc:docMk/>
          <pc:sldMk cId="3712039656" sldId="290"/>
        </pc:sldMkLst>
      </pc:sldChg>
      <pc:sldChg chg="del">
        <pc:chgData name="Tony Forsberg" userId="b848c389-47bc-4d39-abed-81365d916633" providerId="ADAL" clId="{4D7D8076-642C-4239-B769-4674ABE0A0D9}" dt="2025-11-17T13:37:58.428" v="17" actId="47"/>
        <pc:sldMkLst>
          <pc:docMk/>
          <pc:sldMk cId="4069332302" sldId="293"/>
        </pc:sldMkLst>
      </pc:sldChg>
      <pc:sldChg chg="del">
        <pc:chgData name="Tony Forsberg" userId="b848c389-47bc-4d39-abed-81365d916633" providerId="ADAL" clId="{4D7D8076-642C-4239-B769-4674ABE0A0D9}" dt="2025-11-17T13:37:53.657" v="16" actId="47"/>
        <pc:sldMkLst>
          <pc:docMk/>
          <pc:sldMk cId="1191844822" sldId="294"/>
        </pc:sldMkLst>
      </pc:sldChg>
      <pc:sldChg chg="del">
        <pc:chgData name="Tony Forsberg" userId="b848c389-47bc-4d39-abed-81365d916633" providerId="ADAL" clId="{4D7D8076-642C-4239-B769-4674ABE0A0D9}" dt="2025-11-17T13:37:44.791" v="13" actId="47"/>
        <pc:sldMkLst>
          <pc:docMk/>
          <pc:sldMk cId="122445755" sldId="297"/>
        </pc:sldMkLst>
      </pc:sldChg>
      <pc:sldChg chg="del">
        <pc:chgData name="Tony Forsberg" userId="b848c389-47bc-4d39-abed-81365d916633" providerId="ADAL" clId="{4D7D8076-642C-4239-B769-4674ABE0A0D9}" dt="2025-11-17T13:37:50.059" v="15" actId="47"/>
        <pc:sldMkLst>
          <pc:docMk/>
          <pc:sldMk cId="2257902752" sldId="298"/>
        </pc:sldMkLst>
      </pc:sldChg>
      <pc:sldChg chg="del">
        <pc:chgData name="Tony Forsberg" userId="b848c389-47bc-4d39-abed-81365d916633" providerId="ADAL" clId="{4D7D8076-642C-4239-B769-4674ABE0A0D9}" dt="2025-11-17T13:37:48.400" v="14" actId="47"/>
        <pc:sldMkLst>
          <pc:docMk/>
          <pc:sldMk cId="4153375599" sldId="299"/>
        </pc:sldMkLst>
      </pc:sldChg>
      <pc:sldChg chg="addSp modSp add mod">
        <pc:chgData name="Tony Forsberg" userId="b848c389-47bc-4d39-abed-81365d916633" providerId="ADAL" clId="{4D7D8076-642C-4239-B769-4674ABE0A0D9}" dt="2025-11-14T13:38:02.846" v="3"/>
        <pc:sldMkLst>
          <pc:docMk/>
          <pc:sldMk cId="2240247717" sldId="304"/>
        </pc:sldMkLst>
        <pc:spChg chg="mod">
          <ac:chgData name="Tony Forsberg" userId="b848c389-47bc-4d39-abed-81365d916633" providerId="ADAL" clId="{4D7D8076-642C-4239-B769-4674ABE0A0D9}" dt="2025-11-14T13:37:51.670" v="2" actId="27636"/>
          <ac:spMkLst>
            <pc:docMk/>
            <pc:sldMk cId="2240247717" sldId="304"/>
            <ac:spMk id="2" creationId="{041E8632-107C-B403-A35A-F5D0BC8000DA}"/>
          </ac:spMkLst>
        </pc:spChg>
        <pc:picChg chg="add mod">
          <ac:chgData name="Tony Forsberg" userId="b848c389-47bc-4d39-abed-81365d916633" providerId="ADAL" clId="{4D7D8076-642C-4239-B769-4674ABE0A0D9}" dt="2025-11-14T13:38:02.846" v="3"/>
          <ac:picMkLst>
            <pc:docMk/>
            <pc:sldMk cId="2240247717" sldId="304"/>
            <ac:picMk id="3" creationId="{FBA73E55-4D84-E399-A7F4-DE0AF7D486AD}"/>
          </ac:picMkLst>
        </pc:picChg>
      </pc:sldChg>
      <pc:sldChg chg="addSp delSp modSp new mod ord">
        <pc:chgData name="Tony Forsberg" userId="b848c389-47bc-4d39-abed-81365d916633" providerId="ADAL" clId="{4D7D8076-642C-4239-B769-4674ABE0A0D9}" dt="2025-11-17T13:38:47.264" v="26" actId="478"/>
        <pc:sldMkLst>
          <pc:docMk/>
          <pc:sldMk cId="18488864" sldId="305"/>
        </pc:sldMkLst>
        <pc:spChg chg="del">
          <ac:chgData name="Tony Forsberg" userId="b848c389-47bc-4d39-abed-81365d916633" providerId="ADAL" clId="{4D7D8076-642C-4239-B769-4674ABE0A0D9}" dt="2025-11-17T13:38:43.235" v="25" actId="478"/>
          <ac:spMkLst>
            <pc:docMk/>
            <pc:sldMk cId="18488864" sldId="305"/>
            <ac:spMk id="2" creationId="{39B40EB4-0277-545B-6AF9-8F883F6BD76F}"/>
          </ac:spMkLst>
        </pc:spChg>
        <pc:spChg chg="del">
          <ac:chgData name="Tony Forsberg" userId="b848c389-47bc-4d39-abed-81365d916633" providerId="ADAL" clId="{4D7D8076-642C-4239-B769-4674ABE0A0D9}" dt="2025-11-17T13:38:47.264" v="26" actId="478"/>
          <ac:spMkLst>
            <pc:docMk/>
            <pc:sldMk cId="18488864" sldId="305"/>
            <ac:spMk id="3" creationId="{2CA0186B-0512-768D-81BA-413695A06CEB}"/>
          </ac:spMkLst>
        </pc:spChg>
        <pc:picChg chg="add mod">
          <ac:chgData name="Tony Forsberg" userId="b848c389-47bc-4d39-abed-81365d916633" providerId="ADAL" clId="{4D7D8076-642C-4239-B769-4674ABE0A0D9}" dt="2025-11-16T11:36:08.165" v="11" actId="14100"/>
          <ac:picMkLst>
            <pc:docMk/>
            <pc:sldMk cId="18488864" sldId="305"/>
            <ac:picMk id="5" creationId="{FF639443-71F4-3A5C-F0BF-1EFCC520FDA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Blad1!$B$5</c:f>
              <c:strCache>
                <c:ptCount val="1"/>
                <c:pt idx="0">
                  <c:v>Fvof</c:v>
                </c:pt>
              </c:strCache>
            </c:strRef>
          </c:tx>
          <c:spPr>
            <a:solidFill>
              <a:schemeClr val="accent1"/>
            </a:solidFill>
            <a:ln>
              <a:noFill/>
            </a:ln>
            <a:effectLst/>
          </c:spPr>
          <c:invertIfNegative val="0"/>
          <c:cat>
            <c:strRef>
              <c:f>Blad1!$A$6:$A$26</c:f>
              <c:strCache>
                <c:ptCount val="21"/>
                <c:pt idx="0">
                  <c:v>Värmland</c:v>
                </c:pt>
                <c:pt idx="1">
                  <c:v>Jämtland </c:v>
                </c:pt>
                <c:pt idx="2">
                  <c:v>Östergötland</c:v>
                </c:pt>
                <c:pt idx="3">
                  <c:v>Kronoberg</c:v>
                </c:pt>
                <c:pt idx="4">
                  <c:v>Jönköping</c:v>
                </c:pt>
                <c:pt idx="5">
                  <c:v>Södra Älvsborg</c:v>
                </c:pt>
                <c:pt idx="6">
                  <c:v>Västernorrland</c:v>
                </c:pt>
                <c:pt idx="7">
                  <c:v>Västra Sverige</c:v>
                </c:pt>
                <c:pt idx="8">
                  <c:v>Kalmar</c:v>
                </c:pt>
                <c:pt idx="9">
                  <c:v>Örebro</c:v>
                </c:pt>
                <c:pt idx="10">
                  <c:v>Skåne</c:v>
                </c:pt>
                <c:pt idx="11">
                  <c:v>Dalarna</c:v>
                </c:pt>
                <c:pt idx="12">
                  <c:v>Halland</c:v>
                </c:pt>
                <c:pt idx="13">
                  <c:v>Blekinge</c:v>
                </c:pt>
                <c:pt idx="14">
                  <c:v>Västmanland</c:v>
                </c:pt>
                <c:pt idx="15">
                  <c:v>Stockholm/Uppsala</c:v>
                </c:pt>
                <c:pt idx="16">
                  <c:v>Skaraborg</c:v>
                </c:pt>
                <c:pt idx="17">
                  <c:v>Riks</c:v>
                </c:pt>
                <c:pt idx="18">
                  <c:v>Västerbotten</c:v>
                </c:pt>
                <c:pt idx="19">
                  <c:v>Gävleborg </c:v>
                </c:pt>
                <c:pt idx="20">
                  <c:v>Södermanland</c:v>
                </c:pt>
              </c:strCache>
            </c:strRef>
          </c:cat>
          <c:val>
            <c:numRef>
              <c:f>Blad1!$B$6:$B$26</c:f>
              <c:numCache>
                <c:formatCode>General</c:formatCode>
                <c:ptCount val="21"/>
                <c:pt idx="0">
                  <c:v>88</c:v>
                </c:pt>
                <c:pt idx="1">
                  <c:v>84</c:v>
                </c:pt>
                <c:pt idx="2">
                  <c:v>46</c:v>
                </c:pt>
                <c:pt idx="3">
                  <c:v>59</c:v>
                </c:pt>
                <c:pt idx="4">
                  <c:v>63</c:v>
                </c:pt>
                <c:pt idx="5">
                  <c:v>55</c:v>
                </c:pt>
                <c:pt idx="6">
                  <c:v>31</c:v>
                </c:pt>
                <c:pt idx="7">
                  <c:v>33</c:v>
                </c:pt>
                <c:pt idx="8">
                  <c:v>30</c:v>
                </c:pt>
                <c:pt idx="9">
                  <c:v>18</c:v>
                </c:pt>
                <c:pt idx="10">
                  <c:v>28</c:v>
                </c:pt>
                <c:pt idx="11">
                  <c:v>22</c:v>
                </c:pt>
                <c:pt idx="12">
                  <c:v>17</c:v>
                </c:pt>
                <c:pt idx="13">
                  <c:v>13</c:v>
                </c:pt>
                <c:pt idx="14">
                  <c:v>11</c:v>
                </c:pt>
                <c:pt idx="15">
                  <c:v>8</c:v>
                </c:pt>
                <c:pt idx="16">
                  <c:v>9</c:v>
                </c:pt>
                <c:pt idx="17">
                  <c:v>0</c:v>
                </c:pt>
                <c:pt idx="18">
                  <c:v>5</c:v>
                </c:pt>
                <c:pt idx="19">
                  <c:v>5</c:v>
                </c:pt>
                <c:pt idx="20">
                  <c:v>0</c:v>
                </c:pt>
              </c:numCache>
            </c:numRef>
          </c:val>
          <c:extLst>
            <c:ext xmlns:c16="http://schemas.microsoft.com/office/drawing/2014/chart" uri="{C3380CC4-5D6E-409C-BE32-E72D297353CC}">
              <c16:uniqueId val="{00000000-6FF6-4ADC-A825-317EBAA3F099}"/>
            </c:ext>
          </c:extLst>
        </c:ser>
        <c:ser>
          <c:idx val="1"/>
          <c:order val="1"/>
          <c:tx>
            <c:strRef>
              <c:f>Blad1!$C$5</c:f>
              <c:strCache>
                <c:ptCount val="1"/>
                <c:pt idx="0">
                  <c:v>Bolag</c:v>
                </c:pt>
              </c:strCache>
            </c:strRef>
          </c:tx>
          <c:spPr>
            <a:solidFill>
              <a:schemeClr val="accent2"/>
            </a:solidFill>
            <a:ln>
              <a:noFill/>
            </a:ln>
            <a:effectLst/>
          </c:spPr>
          <c:invertIfNegative val="0"/>
          <c:cat>
            <c:strRef>
              <c:f>Blad1!$A$6:$A$26</c:f>
              <c:strCache>
                <c:ptCount val="21"/>
                <c:pt idx="0">
                  <c:v>Värmland</c:v>
                </c:pt>
                <c:pt idx="1">
                  <c:v>Jämtland </c:v>
                </c:pt>
                <c:pt idx="2">
                  <c:v>Östergötland</c:v>
                </c:pt>
                <c:pt idx="3">
                  <c:v>Kronoberg</c:v>
                </c:pt>
                <c:pt idx="4">
                  <c:v>Jönköping</c:v>
                </c:pt>
                <c:pt idx="5">
                  <c:v>Södra Älvsborg</c:v>
                </c:pt>
                <c:pt idx="6">
                  <c:v>Västernorrland</c:v>
                </c:pt>
                <c:pt idx="7">
                  <c:v>Västra Sverige</c:v>
                </c:pt>
                <c:pt idx="8">
                  <c:v>Kalmar</c:v>
                </c:pt>
                <c:pt idx="9">
                  <c:v>Örebro</c:v>
                </c:pt>
                <c:pt idx="10">
                  <c:v>Skåne</c:v>
                </c:pt>
                <c:pt idx="11">
                  <c:v>Dalarna</c:v>
                </c:pt>
                <c:pt idx="12">
                  <c:v>Halland</c:v>
                </c:pt>
                <c:pt idx="13">
                  <c:v>Blekinge</c:v>
                </c:pt>
                <c:pt idx="14">
                  <c:v>Västmanland</c:v>
                </c:pt>
                <c:pt idx="15">
                  <c:v>Stockholm/Uppsala</c:v>
                </c:pt>
                <c:pt idx="16">
                  <c:v>Skaraborg</c:v>
                </c:pt>
                <c:pt idx="17">
                  <c:v>Riks</c:v>
                </c:pt>
                <c:pt idx="18">
                  <c:v>Västerbotten</c:v>
                </c:pt>
                <c:pt idx="19">
                  <c:v>Gävleborg </c:v>
                </c:pt>
                <c:pt idx="20">
                  <c:v>Södermanland</c:v>
                </c:pt>
              </c:strCache>
            </c:strRef>
          </c:cat>
          <c:val>
            <c:numRef>
              <c:f>Blad1!$C$6:$C$26</c:f>
              <c:numCache>
                <c:formatCode>General</c:formatCode>
                <c:ptCount val="21"/>
                <c:pt idx="0">
                  <c:v>2</c:v>
                </c:pt>
                <c:pt idx="1">
                  <c:v>5</c:v>
                </c:pt>
                <c:pt idx="2">
                  <c:v>19</c:v>
                </c:pt>
                <c:pt idx="3">
                  <c:v>3</c:v>
                </c:pt>
                <c:pt idx="4">
                  <c:v>2</c:v>
                </c:pt>
                <c:pt idx="5">
                  <c:v>2</c:v>
                </c:pt>
                <c:pt idx="6">
                  <c:v>6</c:v>
                </c:pt>
                <c:pt idx="7">
                  <c:v>4</c:v>
                </c:pt>
                <c:pt idx="8">
                  <c:v>6</c:v>
                </c:pt>
                <c:pt idx="9">
                  <c:v>17</c:v>
                </c:pt>
                <c:pt idx="10">
                  <c:v>5</c:v>
                </c:pt>
                <c:pt idx="11">
                  <c:v>7</c:v>
                </c:pt>
                <c:pt idx="12">
                  <c:v>2</c:v>
                </c:pt>
                <c:pt idx="13">
                  <c:v>0</c:v>
                </c:pt>
                <c:pt idx="14">
                  <c:v>1</c:v>
                </c:pt>
                <c:pt idx="15">
                  <c:v>4</c:v>
                </c:pt>
                <c:pt idx="16">
                  <c:v>2</c:v>
                </c:pt>
                <c:pt idx="17">
                  <c:v>9</c:v>
                </c:pt>
                <c:pt idx="18">
                  <c:v>2</c:v>
                </c:pt>
                <c:pt idx="19">
                  <c:v>0</c:v>
                </c:pt>
                <c:pt idx="20">
                  <c:v>5</c:v>
                </c:pt>
              </c:numCache>
            </c:numRef>
          </c:val>
          <c:extLst>
            <c:ext xmlns:c16="http://schemas.microsoft.com/office/drawing/2014/chart" uri="{C3380CC4-5D6E-409C-BE32-E72D297353CC}">
              <c16:uniqueId val="{00000001-6FF6-4ADC-A825-317EBAA3F099}"/>
            </c:ext>
          </c:extLst>
        </c:ser>
        <c:ser>
          <c:idx val="2"/>
          <c:order val="2"/>
          <c:tx>
            <c:strRef>
              <c:f>Blad1!$D$5</c:f>
              <c:strCache>
                <c:ptCount val="1"/>
                <c:pt idx="0">
                  <c:v>Kommuner</c:v>
                </c:pt>
              </c:strCache>
            </c:strRef>
          </c:tx>
          <c:spPr>
            <a:solidFill>
              <a:schemeClr val="accent3"/>
            </a:solidFill>
            <a:ln>
              <a:noFill/>
            </a:ln>
            <a:effectLst/>
          </c:spPr>
          <c:invertIfNegative val="0"/>
          <c:cat>
            <c:strRef>
              <c:f>Blad1!$A$6:$A$26</c:f>
              <c:strCache>
                <c:ptCount val="21"/>
                <c:pt idx="0">
                  <c:v>Värmland</c:v>
                </c:pt>
                <c:pt idx="1">
                  <c:v>Jämtland </c:v>
                </c:pt>
                <c:pt idx="2">
                  <c:v>Östergötland</c:v>
                </c:pt>
                <c:pt idx="3">
                  <c:v>Kronoberg</c:v>
                </c:pt>
                <c:pt idx="4">
                  <c:v>Jönköping</c:v>
                </c:pt>
                <c:pt idx="5">
                  <c:v>Södra Älvsborg</c:v>
                </c:pt>
                <c:pt idx="6">
                  <c:v>Västernorrland</c:v>
                </c:pt>
                <c:pt idx="7">
                  <c:v>Västra Sverige</c:v>
                </c:pt>
                <c:pt idx="8">
                  <c:v>Kalmar</c:v>
                </c:pt>
                <c:pt idx="9">
                  <c:v>Örebro</c:v>
                </c:pt>
                <c:pt idx="10">
                  <c:v>Skåne</c:v>
                </c:pt>
                <c:pt idx="11">
                  <c:v>Dalarna</c:v>
                </c:pt>
                <c:pt idx="12">
                  <c:v>Halland</c:v>
                </c:pt>
                <c:pt idx="13">
                  <c:v>Blekinge</c:v>
                </c:pt>
                <c:pt idx="14">
                  <c:v>Västmanland</c:v>
                </c:pt>
                <c:pt idx="15">
                  <c:v>Stockholm/Uppsala</c:v>
                </c:pt>
                <c:pt idx="16">
                  <c:v>Skaraborg</c:v>
                </c:pt>
                <c:pt idx="17">
                  <c:v>Riks</c:v>
                </c:pt>
                <c:pt idx="18">
                  <c:v>Västerbotten</c:v>
                </c:pt>
                <c:pt idx="19">
                  <c:v>Gävleborg </c:v>
                </c:pt>
                <c:pt idx="20">
                  <c:v>Södermanland</c:v>
                </c:pt>
              </c:strCache>
            </c:strRef>
          </c:cat>
          <c:val>
            <c:numRef>
              <c:f>Blad1!$D$6:$D$26</c:f>
              <c:numCache>
                <c:formatCode>General</c:formatCode>
                <c:ptCount val="21"/>
                <c:pt idx="0">
                  <c:v>4</c:v>
                </c:pt>
                <c:pt idx="1">
                  <c:v>4</c:v>
                </c:pt>
                <c:pt idx="2">
                  <c:v>3</c:v>
                </c:pt>
                <c:pt idx="3">
                  <c:v>5</c:v>
                </c:pt>
                <c:pt idx="4">
                  <c:v>1</c:v>
                </c:pt>
                <c:pt idx="5">
                  <c:v>4</c:v>
                </c:pt>
                <c:pt idx="6">
                  <c:v>7</c:v>
                </c:pt>
                <c:pt idx="7">
                  <c:v>7</c:v>
                </c:pt>
                <c:pt idx="8">
                  <c:v>6</c:v>
                </c:pt>
                <c:pt idx="9">
                  <c:v>0</c:v>
                </c:pt>
                <c:pt idx="10">
                  <c:v>1</c:v>
                </c:pt>
                <c:pt idx="11">
                  <c:v>1</c:v>
                </c:pt>
                <c:pt idx="12">
                  <c:v>2</c:v>
                </c:pt>
                <c:pt idx="13">
                  <c:v>1</c:v>
                </c:pt>
                <c:pt idx="14">
                  <c:v>2</c:v>
                </c:pt>
                <c:pt idx="15">
                  <c:v>1</c:v>
                </c:pt>
                <c:pt idx="16">
                  <c:v>0</c:v>
                </c:pt>
                <c:pt idx="17">
                  <c:v>0</c:v>
                </c:pt>
                <c:pt idx="18">
                  <c:v>1</c:v>
                </c:pt>
                <c:pt idx="19">
                  <c:v>0</c:v>
                </c:pt>
                <c:pt idx="20">
                  <c:v>0</c:v>
                </c:pt>
              </c:numCache>
            </c:numRef>
          </c:val>
          <c:extLst>
            <c:ext xmlns:c16="http://schemas.microsoft.com/office/drawing/2014/chart" uri="{C3380CC4-5D6E-409C-BE32-E72D297353CC}">
              <c16:uniqueId val="{00000002-6FF6-4ADC-A825-317EBAA3F099}"/>
            </c:ext>
          </c:extLst>
        </c:ser>
        <c:dLbls>
          <c:showLegendKey val="0"/>
          <c:showVal val="0"/>
          <c:showCatName val="0"/>
          <c:showSerName val="0"/>
          <c:showPercent val="0"/>
          <c:showBubbleSize val="0"/>
        </c:dLbls>
        <c:gapWidth val="219"/>
        <c:overlap val="-27"/>
        <c:axId val="107414767"/>
        <c:axId val="107413327"/>
      </c:barChart>
      <c:lineChart>
        <c:grouping val="standard"/>
        <c:varyColors val="0"/>
        <c:ser>
          <c:idx val="3"/>
          <c:order val="3"/>
          <c:tx>
            <c:strRef>
              <c:f>Blad1!$E$5</c:f>
              <c:strCache>
                <c:ptCount val="1"/>
                <c:pt idx="0">
                  <c:v>Totalt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Blad1!$A$6:$A$26</c:f>
              <c:strCache>
                <c:ptCount val="21"/>
                <c:pt idx="0">
                  <c:v>Värmland</c:v>
                </c:pt>
                <c:pt idx="1">
                  <c:v>Jämtland </c:v>
                </c:pt>
                <c:pt idx="2">
                  <c:v>Östergötland</c:v>
                </c:pt>
                <c:pt idx="3">
                  <c:v>Kronoberg</c:v>
                </c:pt>
                <c:pt idx="4">
                  <c:v>Jönköping</c:v>
                </c:pt>
                <c:pt idx="5">
                  <c:v>Södra Älvsborg</c:v>
                </c:pt>
                <c:pt idx="6">
                  <c:v>Västernorrland</c:v>
                </c:pt>
                <c:pt idx="7">
                  <c:v>Västra Sverige</c:v>
                </c:pt>
                <c:pt idx="8">
                  <c:v>Kalmar</c:v>
                </c:pt>
                <c:pt idx="9">
                  <c:v>Örebro</c:v>
                </c:pt>
                <c:pt idx="10">
                  <c:v>Skåne</c:v>
                </c:pt>
                <c:pt idx="11">
                  <c:v>Dalarna</c:v>
                </c:pt>
                <c:pt idx="12">
                  <c:v>Halland</c:v>
                </c:pt>
                <c:pt idx="13">
                  <c:v>Blekinge</c:v>
                </c:pt>
                <c:pt idx="14">
                  <c:v>Västmanland</c:v>
                </c:pt>
                <c:pt idx="15">
                  <c:v>Stockholm/Uppsala</c:v>
                </c:pt>
                <c:pt idx="16">
                  <c:v>Skaraborg</c:v>
                </c:pt>
                <c:pt idx="17">
                  <c:v>Riks</c:v>
                </c:pt>
                <c:pt idx="18">
                  <c:v>Västerbotten</c:v>
                </c:pt>
                <c:pt idx="19">
                  <c:v>Gävleborg </c:v>
                </c:pt>
                <c:pt idx="20">
                  <c:v>Södermanland</c:v>
                </c:pt>
              </c:strCache>
            </c:strRef>
          </c:cat>
          <c:val>
            <c:numRef>
              <c:f>Blad1!$E$6:$E$26</c:f>
              <c:numCache>
                <c:formatCode>General</c:formatCode>
                <c:ptCount val="21"/>
                <c:pt idx="0">
                  <c:v>94</c:v>
                </c:pt>
                <c:pt idx="1">
                  <c:v>93</c:v>
                </c:pt>
                <c:pt idx="2">
                  <c:v>68</c:v>
                </c:pt>
                <c:pt idx="3">
                  <c:v>67</c:v>
                </c:pt>
                <c:pt idx="4">
                  <c:v>66</c:v>
                </c:pt>
                <c:pt idx="5">
                  <c:v>61</c:v>
                </c:pt>
                <c:pt idx="6">
                  <c:v>44</c:v>
                </c:pt>
                <c:pt idx="7">
                  <c:v>44</c:v>
                </c:pt>
                <c:pt idx="8">
                  <c:v>42</c:v>
                </c:pt>
                <c:pt idx="9">
                  <c:v>35</c:v>
                </c:pt>
                <c:pt idx="10">
                  <c:v>34</c:v>
                </c:pt>
                <c:pt idx="11">
                  <c:v>30</c:v>
                </c:pt>
                <c:pt idx="12">
                  <c:v>21</c:v>
                </c:pt>
                <c:pt idx="13">
                  <c:v>14</c:v>
                </c:pt>
                <c:pt idx="14">
                  <c:v>14</c:v>
                </c:pt>
                <c:pt idx="15">
                  <c:v>13</c:v>
                </c:pt>
                <c:pt idx="16">
                  <c:v>11</c:v>
                </c:pt>
                <c:pt idx="17">
                  <c:v>9</c:v>
                </c:pt>
                <c:pt idx="18">
                  <c:v>8</c:v>
                </c:pt>
                <c:pt idx="19">
                  <c:v>5</c:v>
                </c:pt>
                <c:pt idx="20">
                  <c:v>5</c:v>
                </c:pt>
              </c:numCache>
            </c:numRef>
          </c:val>
          <c:smooth val="0"/>
          <c:extLst>
            <c:ext xmlns:c16="http://schemas.microsoft.com/office/drawing/2014/chart" uri="{C3380CC4-5D6E-409C-BE32-E72D297353CC}">
              <c16:uniqueId val="{00000003-6FF6-4ADC-A825-317EBAA3F099}"/>
            </c:ext>
          </c:extLst>
        </c:ser>
        <c:dLbls>
          <c:showLegendKey val="0"/>
          <c:showVal val="0"/>
          <c:showCatName val="0"/>
          <c:showSerName val="0"/>
          <c:showPercent val="0"/>
          <c:showBubbleSize val="0"/>
        </c:dLbls>
        <c:marker val="1"/>
        <c:smooth val="0"/>
        <c:axId val="107414767"/>
        <c:axId val="107413327"/>
      </c:lineChart>
      <c:catAx>
        <c:axId val="107414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7413327"/>
        <c:crosses val="autoZero"/>
        <c:auto val="1"/>
        <c:lblAlgn val="ctr"/>
        <c:lblOffset val="100"/>
        <c:noMultiLvlLbl val="0"/>
      </c:catAx>
      <c:valAx>
        <c:axId val="107413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7414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C1586-0C8D-46BB-B81C-824D1233E4CD}"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E293975-3C73-4ADC-8A75-D3E1772F6C97}">
      <dgm:prSet/>
      <dgm:spPr/>
      <dgm:t>
        <a:bodyPr/>
        <a:lstStyle/>
        <a:p>
          <a:r>
            <a:rPr lang="en-US" dirty="0">
              <a:latin typeface="Grotesque" panose="020B0504020202020204" pitchFamily="34" charset="0"/>
            </a:rPr>
            <a:t>Sveriges Fiskevattenägareförbund </a:t>
          </a:r>
          <a:r>
            <a:rPr lang="en-US" dirty="0" err="1">
              <a:latin typeface="Grotesque" panose="020B0504020202020204" pitchFamily="34" charset="0"/>
            </a:rPr>
            <a:t>är</a:t>
          </a:r>
          <a:r>
            <a:rPr lang="en-US" dirty="0">
              <a:latin typeface="Grotesque" panose="020B0504020202020204" pitchFamily="34" charset="0"/>
            </a:rPr>
            <a:t> </a:t>
          </a:r>
          <a:r>
            <a:rPr lang="en-US" dirty="0" err="1">
              <a:latin typeface="Grotesque" panose="020B0504020202020204" pitchFamily="34" charset="0"/>
            </a:rPr>
            <a:t>en</a:t>
          </a:r>
          <a:r>
            <a:rPr lang="en-US" dirty="0">
              <a:latin typeface="Grotesque" panose="020B0504020202020204" pitchFamily="34" charset="0"/>
            </a:rPr>
            <a:t> </a:t>
          </a:r>
          <a:r>
            <a:rPr lang="en-US" dirty="0" err="1">
              <a:latin typeface="Grotesque" panose="020B0504020202020204" pitchFamily="34" charset="0"/>
            </a:rPr>
            <a:t>rikstäckande</a:t>
          </a:r>
          <a:r>
            <a:rPr lang="en-US" dirty="0">
              <a:latin typeface="Grotesque" panose="020B0504020202020204" pitchFamily="34" charset="0"/>
            </a:rPr>
            <a:t> </a:t>
          </a:r>
          <a:r>
            <a:rPr lang="en-US" dirty="0" err="1">
              <a:latin typeface="Grotesque" panose="020B0504020202020204" pitchFamily="34" charset="0"/>
            </a:rPr>
            <a:t>intresseorganisation</a:t>
          </a:r>
          <a:r>
            <a:rPr lang="en-US" dirty="0">
              <a:latin typeface="Grotesque" panose="020B0504020202020204" pitchFamily="34" charset="0"/>
            </a:rPr>
            <a:t> för </a:t>
          </a:r>
          <a:r>
            <a:rPr lang="en-US" dirty="0" err="1">
              <a:latin typeface="Grotesque" panose="020B0504020202020204" pitchFamily="34" charset="0"/>
            </a:rPr>
            <a:t>landets</a:t>
          </a:r>
          <a:r>
            <a:rPr lang="en-US" dirty="0">
              <a:latin typeface="Grotesque" panose="020B0504020202020204" pitchFamily="34" charset="0"/>
            </a:rPr>
            <a:t> </a:t>
          </a:r>
          <a:r>
            <a:rPr lang="en-US" dirty="0" err="1">
              <a:latin typeface="Grotesque" panose="020B0504020202020204" pitchFamily="34" charset="0"/>
            </a:rPr>
            <a:t>ägare</a:t>
          </a:r>
          <a:r>
            <a:rPr lang="en-US" dirty="0">
              <a:latin typeface="Grotesque" panose="020B0504020202020204" pitchFamily="34" charset="0"/>
            </a:rPr>
            <a:t> och </a:t>
          </a:r>
          <a:r>
            <a:rPr lang="en-US" dirty="0" err="1">
              <a:latin typeface="Grotesque" panose="020B0504020202020204" pitchFamily="34" charset="0"/>
            </a:rPr>
            <a:t>förvaltare</a:t>
          </a:r>
          <a:r>
            <a:rPr lang="en-US" dirty="0">
              <a:latin typeface="Grotesque" panose="020B0504020202020204" pitchFamily="34" charset="0"/>
            </a:rPr>
            <a:t> av </a:t>
          </a:r>
          <a:r>
            <a:rPr lang="en-US" dirty="0" err="1">
              <a:latin typeface="Grotesque" panose="020B0504020202020204" pitchFamily="34" charset="0"/>
            </a:rPr>
            <a:t>enskilda</a:t>
          </a:r>
          <a:r>
            <a:rPr lang="en-US" dirty="0">
              <a:latin typeface="Grotesque" panose="020B0504020202020204" pitchFamily="34" charset="0"/>
            </a:rPr>
            <a:t> </a:t>
          </a:r>
          <a:r>
            <a:rPr lang="en-US" dirty="0" err="1">
              <a:latin typeface="Grotesque" panose="020B0504020202020204" pitchFamily="34" charset="0"/>
            </a:rPr>
            <a:t>fiskevatten</a:t>
          </a:r>
          <a:r>
            <a:rPr lang="en-US" dirty="0">
              <a:latin typeface="Grotesque" panose="020B0504020202020204" pitchFamily="34" charset="0"/>
            </a:rPr>
            <a:t>. </a:t>
          </a:r>
        </a:p>
      </dgm:t>
    </dgm:pt>
    <dgm:pt modelId="{B70D865E-7124-48BC-89AC-0E18D46108AD}" type="parTrans" cxnId="{E0BAD3C1-76C1-48A1-9660-E6D429588129}">
      <dgm:prSet/>
      <dgm:spPr/>
      <dgm:t>
        <a:bodyPr/>
        <a:lstStyle/>
        <a:p>
          <a:endParaRPr lang="en-US">
            <a:latin typeface="Grotesque" panose="020B0504020202020204" pitchFamily="34" charset="0"/>
          </a:endParaRPr>
        </a:p>
      </dgm:t>
    </dgm:pt>
    <dgm:pt modelId="{7AB601D4-0A83-4BEC-9043-04CA0A5C21CF}" type="sibTrans" cxnId="{E0BAD3C1-76C1-48A1-9660-E6D429588129}">
      <dgm:prSet/>
      <dgm:spPr/>
      <dgm:t>
        <a:bodyPr/>
        <a:lstStyle/>
        <a:p>
          <a:endParaRPr lang="en-US">
            <a:latin typeface="Grotesque" panose="020B0504020202020204" pitchFamily="34" charset="0"/>
          </a:endParaRPr>
        </a:p>
      </dgm:t>
    </dgm:pt>
    <dgm:pt modelId="{275A0E42-D1F6-40E4-808E-0578DC2397DA}">
      <dgm:prSet/>
      <dgm:spPr/>
      <dgm:t>
        <a:bodyPr/>
        <a:lstStyle/>
        <a:p>
          <a:r>
            <a:rPr lang="en-US" dirty="0">
              <a:latin typeface="Grotesque" panose="020B0504020202020204" pitchFamily="34" charset="0"/>
            </a:rPr>
            <a:t>Vi </a:t>
          </a:r>
          <a:r>
            <a:rPr lang="en-US" dirty="0" err="1">
              <a:latin typeface="Grotesque" panose="020B0504020202020204" pitchFamily="34" charset="0"/>
            </a:rPr>
            <a:t>bevakar</a:t>
          </a:r>
          <a:r>
            <a:rPr lang="en-US" dirty="0">
              <a:latin typeface="Grotesque" panose="020B0504020202020204" pitchFamily="34" charset="0"/>
            </a:rPr>
            <a:t> </a:t>
          </a:r>
          <a:r>
            <a:rPr lang="en-US" dirty="0" err="1">
              <a:latin typeface="Grotesque" panose="020B0504020202020204" pitchFamily="34" charset="0"/>
            </a:rPr>
            <a:t>äganderätten</a:t>
          </a:r>
          <a:r>
            <a:rPr lang="en-US" dirty="0">
              <a:latin typeface="Grotesque" panose="020B0504020202020204" pitchFamily="34" charset="0"/>
            </a:rPr>
            <a:t> och </a:t>
          </a:r>
          <a:r>
            <a:rPr lang="en-US" dirty="0" err="1">
              <a:latin typeface="Grotesque" panose="020B0504020202020204" pitchFamily="34" charset="0"/>
            </a:rPr>
            <a:t>arbetar</a:t>
          </a:r>
          <a:r>
            <a:rPr lang="en-US" dirty="0">
              <a:latin typeface="Grotesque" panose="020B0504020202020204" pitchFamily="34" charset="0"/>
            </a:rPr>
            <a:t> för </a:t>
          </a:r>
          <a:r>
            <a:rPr lang="en-US" dirty="0" err="1">
              <a:latin typeface="Grotesque" panose="020B0504020202020204" pitchFamily="34" charset="0"/>
            </a:rPr>
            <a:t>att</a:t>
          </a:r>
          <a:r>
            <a:rPr lang="en-US" dirty="0">
              <a:latin typeface="Grotesque" panose="020B0504020202020204" pitchFamily="34" charset="0"/>
            </a:rPr>
            <a:t> </a:t>
          </a:r>
          <a:r>
            <a:rPr lang="en-US" dirty="0" err="1">
              <a:latin typeface="Grotesque" panose="020B0504020202020204" pitchFamily="34" charset="0"/>
            </a:rPr>
            <a:t>påverka</a:t>
          </a:r>
          <a:r>
            <a:rPr lang="en-US" dirty="0">
              <a:latin typeface="Grotesque" panose="020B0504020202020204" pitchFamily="34" charset="0"/>
            </a:rPr>
            <a:t> </a:t>
          </a:r>
          <a:r>
            <a:rPr lang="en-US" dirty="0" err="1">
              <a:latin typeface="Grotesque" panose="020B0504020202020204" pitchFamily="34" charset="0"/>
            </a:rPr>
            <a:t>näringspolitiken</a:t>
          </a:r>
          <a:r>
            <a:rPr lang="en-US" dirty="0">
              <a:latin typeface="Grotesque" panose="020B0504020202020204" pitchFamily="34" charset="0"/>
            </a:rPr>
            <a:t> och för </a:t>
          </a:r>
          <a:r>
            <a:rPr lang="en-US" dirty="0" err="1">
              <a:latin typeface="Grotesque" panose="020B0504020202020204" pitchFamily="34" charset="0"/>
            </a:rPr>
            <a:t>att</a:t>
          </a:r>
          <a:r>
            <a:rPr lang="en-US" dirty="0">
              <a:latin typeface="Grotesque" panose="020B0504020202020204" pitchFamily="34" charset="0"/>
            </a:rPr>
            <a:t> </a:t>
          </a:r>
          <a:r>
            <a:rPr lang="en-US" dirty="0" err="1">
              <a:latin typeface="Grotesque" panose="020B0504020202020204" pitchFamily="34" charset="0"/>
            </a:rPr>
            <a:t>stimulera</a:t>
          </a:r>
          <a:r>
            <a:rPr lang="en-US" dirty="0">
              <a:latin typeface="Grotesque" panose="020B0504020202020204" pitchFamily="34" charset="0"/>
            </a:rPr>
            <a:t> </a:t>
          </a:r>
          <a:r>
            <a:rPr lang="en-US" dirty="0" err="1">
              <a:latin typeface="Grotesque" panose="020B0504020202020204" pitchFamily="34" charset="0"/>
            </a:rPr>
            <a:t>fiskevattnens</a:t>
          </a:r>
          <a:r>
            <a:rPr lang="en-US" dirty="0">
              <a:latin typeface="Grotesque" panose="020B0504020202020204" pitchFamily="34" charset="0"/>
            </a:rPr>
            <a:t> </a:t>
          </a:r>
          <a:r>
            <a:rPr lang="en-US" dirty="0" err="1">
              <a:latin typeface="Grotesque" panose="020B0504020202020204" pitchFamily="34" charset="0"/>
            </a:rPr>
            <a:t>utveckling</a:t>
          </a:r>
          <a:r>
            <a:rPr lang="en-US" dirty="0">
              <a:latin typeface="Grotesque" panose="020B0504020202020204" pitchFamily="34" charset="0"/>
            </a:rPr>
            <a:t> </a:t>
          </a:r>
          <a:r>
            <a:rPr lang="en-US" dirty="0" err="1">
              <a:latin typeface="Grotesque" panose="020B0504020202020204" pitchFamily="34" charset="0"/>
            </a:rPr>
            <a:t>som</a:t>
          </a:r>
          <a:r>
            <a:rPr lang="en-US" dirty="0">
              <a:latin typeface="Grotesque" panose="020B0504020202020204" pitchFamily="34" charset="0"/>
            </a:rPr>
            <a:t> </a:t>
          </a:r>
          <a:r>
            <a:rPr lang="en-US" dirty="0" err="1">
              <a:latin typeface="Grotesque" panose="020B0504020202020204" pitchFamily="34" charset="0"/>
            </a:rPr>
            <a:t>ekonomisk</a:t>
          </a:r>
          <a:r>
            <a:rPr lang="en-US" dirty="0">
              <a:latin typeface="Grotesque" panose="020B0504020202020204" pitchFamily="34" charset="0"/>
            </a:rPr>
            <a:t> och </a:t>
          </a:r>
          <a:r>
            <a:rPr lang="en-US" dirty="0" err="1">
              <a:latin typeface="Grotesque" panose="020B0504020202020204" pitchFamily="34" charset="0"/>
            </a:rPr>
            <a:t>biologisk</a:t>
          </a:r>
          <a:r>
            <a:rPr lang="en-US" dirty="0">
              <a:latin typeface="Grotesque" panose="020B0504020202020204" pitchFamily="34" charset="0"/>
            </a:rPr>
            <a:t> </a:t>
          </a:r>
          <a:r>
            <a:rPr lang="en-US" dirty="0" err="1">
              <a:latin typeface="Grotesque" panose="020B0504020202020204" pitchFamily="34" charset="0"/>
            </a:rPr>
            <a:t>resurs</a:t>
          </a:r>
          <a:r>
            <a:rPr lang="en-US" dirty="0">
              <a:latin typeface="Grotesque" panose="020B0504020202020204" pitchFamily="34" charset="0"/>
            </a:rPr>
            <a:t>. </a:t>
          </a:r>
        </a:p>
      </dgm:t>
    </dgm:pt>
    <dgm:pt modelId="{7A45A116-C526-4D57-B66F-678BEB8555B8}" type="parTrans" cxnId="{498F7C5D-68D2-4C97-BE32-F6BE70A42659}">
      <dgm:prSet/>
      <dgm:spPr/>
      <dgm:t>
        <a:bodyPr/>
        <a:lstStyle/>
        <a:p>
          <a:endParaRPr lang="en-US">
            <a:latin typeface="Grotesque" panose="020B0504020202020204" pitchFamily="34" charset="0"/>
          </a:endParaRPr>
        </a:p>
      </dgm:t>
    </dgm:pt>
    <dgm:pt modelId="{FA10F262-6E1F-4452-B5A0-C83F9F7271C3}" type="sibTrans" cxnId="{498F7C5D-68D2-4C97-BE32-F6BE70A42659}">
      <dgm:prSet/>
      <dgm:spPr/>
      <dgm:t>
        <a:bodyPr/>
        <a:lstStyle/>
        <a:p>
          <a:endParaRPr lang="en-US">
            <a:latin typeface="Grotesque" panose="020B0504020202020204" pitchFamily="34" charset="0"/>
          </a:endParaRPr>
        </a:p>
      </dgm:t>
    </dgm:pt>
    <dgm:pt modelId="{892F6F65-9C2A-486F-B5D5-E59DE3A4922F}">
      <dgm:prSet/>
      <dgm:spPr/>
      <dgm:t>
        <a:bodyPr/>
        <a:lstStyle/>
        <a:p>
          <a:r>
            <a:rPr lang="en-US" dirty="0" err="1">
              <a:latin typeface="Grotesque" panose="020B0504020202020204" pitchFamily="34" charset="0"/>
            </a:rPr>
            <a:t>Vårt</a:t>
          </a:r>
          <a:r>
            <a:rPr lang="en-US" dirty="0">
              <a:latin typeface="Grotesque" panose="020B0504020202020204" pitchFamily="34" charset="0"/>
            </a:rPr>
            <a:t> </a:t>
          </a:r>
          <a:r>
            <a:rPr lang="en-US" dirty="0" err="1">
              <a:latin typeface="Grotesque" panose="020B0504020202020204" pitchFamily="34" charset="0"/>
            </a:rPr>
            <a:t>förbund</a:t>
          </a:r>
          <a:r>
            <a:rPr lang="en-US" dirty="0">
              <a:latin typeface="Grotesque" panose="020B0504020202020204" pitchFamily="34" charset="0"/>
            </a:rPr>
            <a:t> </a:t>
          </a:r>
          <a:r>
            <a:rPr lang="en-US" dirty="0" err="1">
              <a:latin typeface="Grotesque" panose="020B0504020202020204" pitchFamily="34" charset="0"/>
            </a:rPr>
            <a:t>är</a:t>
          </a:r>
          <a:r>
            <a:rPr lang="en-US" dirty="0">
              <a:latin typeface="Grotesque" panose="020B0504020202020204" pitchFamily="34" charset="0"/>
            </a:rPr>
            <a:t> den </a:t>
          </a:r>
          <a:r>
            <a:rPr lang="en-US" dirty="0" err="1">
              <a:latin typeface="Grotesque" panose="020B0504020202020204" pitchFamily="34" charset="0"/>
            </a:rPr>
            <a:t>enda</a:t>
          </a:r>
          <a:r>
            <a:rPr lang="en-US" dirty="0">
              <a:latin typeface="Grotesque" panose="020B0504020202020204" pitchFamily="34" charset="0"/>
            </a:rPr>
            <a:t> </a:t>
          </a:r>
          <a:r>
            <a:rPr lang="en-US" dirty="0" err="1">
              <a:latin typeface="Grotesque" panose="020B0504020202020204" pitchFamily="34" charset="0"/>
            </a:rPr>
            <a:t>rikstäckande</a:t>
          </a:r>
          <a:r>
            <a:rPr lang="en-US" dirty="0">
              <a:latin typeface="Grotesque" panose="020B0504020202020204" pitchFamily="34" charset="0"/>
            </a:rPr>
            <a:t> </a:t>
          </a:r>
          <a:r>
            <a:rPr lang="en-US" dirty="0" err="1">
              <a:latin typeface="Grotesque" panose="020B0504020202020204" pitchFamily="34" charset="0"/>
            </a:rPr>
            <a:t>organisationen</a:t>
          </a:r>
          <a:r>
            <a:rPr lang="en-US" dirty="0">
              <a:latin typeface="Grotesque" panose="020B0504020202020204" pitchFamily="34" charset="0"/>
            </a:rPr>
            <a:t> </a:t>
          </a:r>
          <a:r>
            <a:rPr lang="en-US" dirty="0" err="1">
              <a:latin typeface="Grotesque" panose="020B0504020202020204" pitchFamily="34" charset="0"/>
            </a:rPr>
            <a:t>som</a:t>
          </a:r>
          <a:r>
            <a:rPr lang="en-US" dirty="0">
              <a:latin typeface="Grotesque" panose="020B0504020202020204" pitchFamily="34" charset="0"/>
            </a:rPr>
            <a:t> </a:t>
          </a:r>
          <a:r>
            <a:rPr lang="en-US" dirty="0" err="1">
              <a:latin typeface="Grotesque" panose="020B0504020202020204" pitchFamily="34" charset="0"/>
            </a:rPr>
            <a:t>bevakar</a:t>
          </a:r>
          <a:r>
            <a:rPr lang="en-US" dirty="0">
              <a:latin typeface="Grotesque" panose="020B0504020202020204" pitchFamily="34" charset="0"/>
            </a:rPr>
            <a:t> </a:t>
          </a:r>
          <a:r>
            <a:rPr lang="en-US" dirty="0" err="1">
              <a:latin typeface="Grotesque" panose="020B0504020202020204" pitchFamily="34" charset="0"/>
            </a:rPr>
            <a:t>fiskerätten</a:t>
          </a:r>
          <a:r>
            <a:rPr lang="en-US" dirty="0">
              <a:latin typeface="Grotesque" panose="020B0504020202020204" pitchFamily="34" charset="0"/>
            </a:rPr>
            <a:t>, </a:t>
          </a:r>
          <a:r>
            <a:rPr lang="en-US" dirty="0" err="1">
              <a:latin typeface="Grotesque" panose="020B0504020202020204" pitchFamily="34" charset="0"/>
            </a:rPr>
            <a:t>fiskevården</a:t>
          </a:r>
          <a:r>
            <a:rPr lang="en-US" dirty="0">
              <a:latin typeface="Grotesque" panose="020B0504020202020204" pitchFamily="34" charset="0"/>
            </a:rPr>
            <a:t> och </a:t>
          </a:r>
          <a:r>
            <a:rPr lang="en-US" dirty="0" err="1">
              <a:latin typeface="Grotesque" panose="020B0504020202020204" pitchFamily="34" charset="0"/>
            </a:rPr>
            <a:t>fiskevattnens</a:t>
          </a:r>
          <a:r>
            <a:rPr lang="en-US" dirty="0">
              <a:latin typeface="Grotesque" panose="020B0504020202020204" pitchFamily="34" charset="0"/>
            </a:rPr>
            <a:t> </a:t>
          </a:r>
          <a:r>
            <a:rPr lang="en-US" dirty="0" err="1">
              <a:latin typeface="Grotesque" panose="020B0504020202020204" pitchFamily="34" charset="0"/>
            </a:rPr>
            <a:t>utveckling</a:t>
          </a:r>
          <a:r>
            <a:rPr lang="en-US" dirty="0">
              <a:latin typeface="Grotesque" panose="020B0504020202020204" pitchFamily="34" charset="0"/>
            </a:rPr>
            <a:t> </a:t>
          </a:r>
          <a:r>
            <a:rPr lang="en-US" dirty="0" err="1">
              <a:latin typeface="Grotesque" panose="020B0504020202020204" pitchFamily="34" charset="0"/>
            </a:rPr>
            <a:t>ur</a:t>
          </a:r>
          <a:r>
            <a:rPr lang="en-US" dirty="0">
              <a:latin typeface="Grotesque" panose="020B0504020202020204" pitchFamily="34" charset="0"/>
            </a:rPr>
            <a:t> </a:t>
          </a:r>
          <a:r>
            <a:rPr lang="en-US" dirty="0" err="1">
              <a:latin typeface="Grotesque" panose="020B0504020202020204" pitchFamily="34" charset="0"/>
            </a:rPr>
            <a:t>ett</a:t>
          </a:r>
          <a:r>
            <a:rPr lang="en-US" dirty="0">
              <a:latin typeface="Grotesque" panose="020B0504020202020204" pitchFamily="34" charset="0"/>
            </a:rPr>
            <a:t> </a:t>
          </a:r>
          <a:r>
            <a:rPr lang="en-US" dirty="0" err="1">
              <a:latin typeface="Grotesque" panose="020B0504020202020204" pitchFamily="34" charset="0"/>
            </a:rPr>
            <a:t>ägarperspektiv</a:t>
          </a:r>
          <a:r>
            <a:rPr lang="en-US" dirty="0">
              <a:latin typeface="Grotesque" panose="020B0504020202020204" pitchFamily="34" charset="0"/>
            </a:rPr>
            <a:t> och </a:t>
          </a:r>
          <a:r>
            <a:rPr lang="en-US" dirty="0" err="1">
              <a:latin typeface="Grotesque" panose="020B0504020202020204" pitchFamily="34" charset="0"/>
            </a:rPr>
            <a:t>som</a:t>
          </a:r>
          <a:r>
            <a:rPr lang="en-US" dirty="0">
              <a:latin typeface="Grotesque" panose="020B0504020202020204" pitchFamily="34" charset="0"/>
            </a:rPr>
            <a:t> </a:t>
          </a:r>
          <a:r>
            <a:rPr lang="en-US" dirty="0" err="1">
              <a:latin typeface="Grotesque" panose="020B0504020202020204" pitchFamily="34" charset="0"/>
            </a:rPr>
            <a:t>kopplar</a:t>
          </a:r>
          <a:r>
            <a:rPr lang="en-US" dirty="0">
              <a:latin typeface="Grotesque" panose="020B0504020202020204" pitchFamily="34" charset="0"/>
            </a:rPr>
            <a:t> </a:t>
          </a:r>
          <a:r>
            <a:rPr lang="en-US" dirty="0" err="1">
              <a:latin typeface="Grotesque" panose="020B0504020202020204" pitchFamily="34" charset="0"/>
            </a:rPr>
            <a:t>ihop</a:t>
          </a:r>
          <a:r>
            <a:rPr lang="en-US" dirty="0">
              <a:latin typeface="Grotesque" panose="020B0504020202020204" pitchFamily="34" charset="0"/>
            </a:rPr>
            <a:t> </a:t>
          </a:r>
          <a:r>
            <a:rPr lang="en-US" dirty="0" err="1">
              <a:latin typeface="Grotesque" panose="020B0504020202020204" pitchFamily="34" charset="0"/>
            </a:rPr>
            <a:t>äganderätten</a:t>
          </a:r>
          <a:r>
            <a:rPr lang="en-US" dirty="0">
              <a:latin typeface="Grotesque" panose="020B0504020202020204" pitchFamily="34" charset="0"/>
            </a:rPr>
            <a:t> med </a:t>
          </a:r>
          <a:r>
            <a:rPr lang="en-US" dirty="0" err="1">
              <a:latin typeface="Grotesque" panose="020B0504020202020204" pitchFamily="34" charset="0"/>
            </a:rPr>
            <a:t>en</a:t>
          </a:r>
          <a:r>
            <a:rPr lang="en-US" dirty="0">
              <a:latin typeface="Grotesque" panose="020B0504020202020204" pitchFamily="34" charset="0"/>
            </a:rPr>
            <a:t> </a:t>
          </a:r>
          <a:r>
            <a:rPr lang="en-US" dirty="0" err="1">
              <a:latin typeface="Grotesque" panose="020B0504020202020204" pitchFamily="34" charset="0"/>
            </a:rPr>
            <a:t>ansvarsfull</a:t>
          </a:r>
          <a:r>
            <a:rPr lang="en-US" dirty="0">
              <a:latin typeface="Grotesque" panose="020B0504020202020204" pitchFamily="34" charset="0"/>
            </a:rPr>
            <a:t> </a:t>
          </a:r>
          <a:r>
            <a:rPr lang="en-US" dirty="0" err="1">
              <a:latin typeface="Grotesque" panose="020B0504020202020204" pitchFamily="34" charset="0"/>
            </a:rPr>
            <a:t>fiskeförvaltning</a:t>
          </a:r>
          <a:r>
            <a:rPr lang="en-US" dirty="0">
              <a:latin typeface="Grotesque" panose="020B0504020202020204" pitchFamily="34" charset="0"/>
            </a:rPr>
            <a:t>. </a:t>
          </a:r>
        </a:p>
      </dgm:t>
    </dgm:pt>
    <dgm:pt modelId="{667AAAF3-4B70-4FCE-83AB-7B978FD51606}" type="parTrans" cxnId="{03464438-4DBE-4D48-A2FD-316F8063126F}">
      <dgm:prSet/>
      <dgm:spPr/>
      <dgm:t>
        <a:bodyPr/>
        <a:lstStyle/>
        <a:p>
          <a:endParaRPr lang="en-US">
            <a:latin typeface="Grotesque" panose="020B0504020202020204" pitchFamily="34" charset="0"/>
          </a:endParaRPr>
        </a:p>
      </dgm:t>
    </dgm:pt>
    <dgm:pt modelId="{0276C677-E6BB-4D3B-BCFE-60D92B06FE8F}" type="sibTrans" cxnId="{03464438-4DBE-4D48-A2FD-316F8063126F}">
      <dgm:prSet/>
      <dgm:spPr/>
      <dgm:t>
        <a:bodyPr/>
        <a:lstStyle/>
        <a:p>
          <a:endParaRPr lang="en-US">
            <a:latin typeface="Grotesque" panose="020B0504020202020204" pitchFamily="34" charset="0"/>
          </a:endParaRPr>
        </a:p>
      </dgm:t>
    </dgm:pt>
    <dgm:pt modelId="{CD580D62-445B-4A35-9A51-14622813C94B}" type="pres">
      <dgm:prSet presAssocID="{BD0C1586-0C8D-46BB-B81C-824D1233E4CD}" presName="Name0" presStyleCnt="0">
        <dgm:presLayoutVars>
          <dgm:dir/>
          <dgm:animLvl val="lvl"/>
          <dgm:resizeHandles val="exact"/>
        </dgm:presLayoutVars>
      </dgm:prSet>
      <dgm:spPr/>
    </dgm:pt>
    <dgm:pt modelId="{ADD818FB-B646-4B45-9720-BDCE04CFD9E9}" type="pres">
      <dgm:prSet presAssocID="{892F6F65-9C2A-486F-B5D5-E59DE3A4922F}" presName="boxAndChildren" presStyleCnt="0"/>
      <dgm:spPr/>
    </dgm:pt>
    <dgm:pt modelId="{EF09A341-5E61-4453-8F28-EF4178C728D3}" type="pres">
      <dgm:prSet presAssocID="{892F6F65-9C2A-486F-B5D5-E59DE3A4922F}" presName="parentTextBox" presStyleLbl="node1" presStyleIdx="0" presStyleCnt="3"/>
      <dgm:spPr/>
    </dgm:pt>
    <dgm:pt modelId="{DDAF5B27-4224-4AB9-86D7-C3D6812DFA19}" type="pres">
      <dgm:prSet presAssocID="{FA10F262-6E1F-4452-B5A0-C83F9F7271C3}" presName="sp" presStyleCnt="0"/>
      <dgm:spPr/>
    </dgm:pt>
    <dgm:pt modelId="{DBC3AB89-6074-4670-A914-267302B4EA60}" type="pres">
      <dgm:prSet presAssocID="{275A0E42-D1F6-40E4-808E-0578DC2397DA}" presName="arrowAndChildren" presStyleCnt="0"/>
      <dgm:spPr/>
    </dgm:pt>
    <dgm:pt modelId="{095372CF-815A-4B6D-99D9-9C97AACD7405}" type="pres">
      <dgm:prSet presAssocID="{275A0E42-D1F6-40E4-808E-0578DC2397DA}" presName="parentTextArrow" presStyleLbl="node1" presStyleIdx="1" presStyleCnt="3"/>
      <dgm:spPr/>
    </dgm:pt>
    <dgm:pt modelId="{8BFCCF46-F75D-43F2-AA30-9D1599E952BA}" type="pres">
      <dgm:prSet presAssocID="{7AB601D4-0A83-4BEC-9043-04CA0A5C21CF}" presName="sp" presStyleCnt="0"/>
      <dgm:spPr/>
    </dgm:pt>
    <dgm:pt modelId="{24E983AC-C8D2-458B-BDF8-87871C4166D5}" type="pres">
      <dgm:prSet presAssocID="{6E293975-3C73-4ADC-8A75-D3E1772F6C97}" presName="arrowAndChildren" presStyleCnt="0"/>
      <dgm:spPr/>
    </dgm:pt>
    <dgm:pt modelId="{350C78DA-9CF0-4A12-A49C-3032DB122347}" type="pres">
      <dgm:prSet presAssocID="{6E293975-3C73-4ADC-8A75-D3E1772F6C97}" presName="parentTextArrow" presStyleLbl="node1" presStyleIdx="2" presStyleCnt="3"/>
      <dgm:spPr/>
    </dgm:pt>
  </dgm:ptLst>
  <dgm:cxnLst>
    <dgm:cxn modelId="{03464438-4DBE-4D48-A2FD-316F8063126F}" srcId="{BD0C1586-0C8D-46BB-B81C-824D1233E4CD}" destId="{892F6F65-9C2A-486F-B5D5-E59DE3A4922F}" srcOrd="2" destOrd="0" parTransId="{667AAAF3-4B70-4FCE-83AB-7B978FD51606}" sibTransId="{0276C677-E6BB-4D3B-BCFE-60D92B06FE8F}"/>
    <dgm:cxn modelId="{498F7C5D-68D2-4C97-BE32-F6BE70A42659}" srcId="{BD0C1586-0C8D-46BB-B81C-824D1233E4CD}" destId="{275A0E42-D1F6-40E4-808E-0578DC2397DA}" srcOrd="1" destOrd="0" parTransId="{7A45A116-C526-4D57-B66F-678BEB8555B8}" sibTransId="{FA10F262-6E1F-4452-B5A0-C83F9F7271C3}"/>
    <dgm:cxn modelId="{51FC7F68-357C-48A7-87E5-D59C86833D41}" type="presOf" srcId="{892F6F65-9C2A-486F-B5D5-E59DE3A4922F}" destId="{EF09A341-5E61-4453-8F28-EF4178C728D3}" srcOrd="0" destOrd="0" presId="urn:microsoft.com/office/officeart/2005/8/layout/process4"/>
    <dgm:cxn modelId="{D6AF1891-9AA0-4069-94FC-7576EC2A8E74}" type="presOf" srcId="{BD0C1586-0C8D-46BB-B81C-824D1233E4CD}" destId="{CD580D62-445B-4A35-9A51-14622813C94B}" srcOrd="0" destOrd="0" presId="urn:microsoft.com/office/officeart/2005/8/layout/process4"/>
    <dgm:cxn modelId="{5CF219B4-B8C5-4A56-8F81-15874764C343}" type="presOf" srcId="{275A0E42-D1F6-40E4-808E-0578DC2397DA}" destId="{095372CF-815A-4B6D-99D9-9C97AACD7405}" srcOrd="0" destOrd="0" presId="urn:microsoft.com/office/officeart/2005/8/layout/process4"/>
    <dgm:cxn modelId="{E0BAD3C1-76C1-48A1-9660-E6D429588129}" srcId="{BD0C1586-0C8D-46BB-B81C-824D1233E4CD}" destId="{6E293975-3C73-4ADC-8A75-D3E1772F6C97}" srcOrd="0" destOrd="0" parTransId="{B70D865E-7124-48BC-89AC-0E18D46108AD}" sibTransId="{7AB601D4-0A83-4BEC-9043-04CA0A5C21CF}"/>
    <dgm:cxn modelId="{D9734AE5-2019-4F98-B2BA-14C3A3C74CF1}" type="presOf" srcId="{6E293975-3C73-4ADC-8A75-D3E1772F6C97}" destId="{350C78DA-9CF0-4A12-A49C-3032DB122347}" srcOrd="0" destOrd="0" presId="urn:microsoft.com/office/officeart/2005/8/layout/process4"/>
    <dgm:cxn modelId="{6315A19C-BBEE-47E0-BBC0-6DB39DA4112A}" type="presParOf" srcId="{CD580D62-445B-4A35-9A51-14622813C94B}" destId="{ADD818FB-B646-4B45-9720-BDCE04CFD9E9}" srcOrd="0" destOrd="0" presId="urn:microsoft.com/office/officeart/2005/8/layout/process4"/>
    <dgm:cxn modelId="{C662F505-F09D-4A02-BF11-EDB8384B7753}" type="presParOf" srcId="{ADD818FB-B646-4B45-9720-BDCE04CFD9E9}" destId="{EF09A341-5E61-4453-8F28-EF4178C728D3}" srcOrd="0" destOrd="0" presId="urn:microsoft.com/office/officeart/2005/8/layout/process4"/>
    <dgm:cxn modelId="{2FD08E3F-A39B-463A-B613-9524C05B8FF5}" type="presParOf" srcId="{CD580D62-445B-4A35-9A51-14622813C94B}" destId="{DDAF5B27-4224-4AB9-86D7-C3D6812DFA19}" srcOrd="1" destOrd="0" presId="urn:microsoft.com/office/officeart/2005/8/layout/process4"/>
    <dgm:cxn modelId="{6891BEA2-45A4-4088-BD29-5BE8F9573AE6}" type="presParOf" srcId="{CD580D62-445B-4A35-9A51-14622813C94B}" destId="{DBC3AB89-6074-4670-A914-267302B4EA60}" srcOrd="2" destOrd="0" presId="urn:microsoft.com/office/officeart/2005/8/layout/process4"/>
    <dgm:cxn modelId="{4F474C7D-93D6-4F6B-AD3F-61CEE62C7D3A}" type="presParOf" srcId="{DBC3AB89-6074-4670-A914-267302B4EA60}" destId="{095372CF-815A-4B6D-99D9-9C97AACD7405}" srcOrd="0" destOrd="0" presId="urn:microsoft.com/office/officeart/2005/8/layout/process4"/>
    <dgm:cxn modelId="{370F0DB7-54E8-4B6C-9D3E-60363478F5A3}" type="presParOf" srcId="{CD580D62-445B-4A35-9A51-14622813C94B}" destId="{8BFCCF46-F75D-43F2-AA30-9D1599E952BA}" srcOrd="3" destOrd="0" presId="urn:microsoft.com/office/officeart/2005/8/layout/process4"/>
    <dgm:cxn modelId="{760BCFEC-FD69-4A4C-A860-93520954EE85}" type="presParOf" srcId="{CD580D62-445B-4A35-9A51-14622813C94B}" destId="{24E983AC-C8D2-458B-BDF8-87871C4166D5}" srcOrd="4" destOrd="0" presId="urn:microsoft.com/office/officeart/2005/8/layout/process4"/>
    <dgm:cxn modelId="{6B470506-F3EB-4691-ABAA-AA9E2E922E1E}" type="presParOf" srcId="{24E983AC-C8D2-458B-BDF8-87871C4166D5}" destId="{350C78DA-9CF0-4A12-A49C-3032DB12234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FB8E03-A674-438C-9879-F62F3CF3B7A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5336A27-38BE-44CD-AA8F-EAC8B6692EDF}">
      <dgm:prSet/>
      <dgm:spPr/>
      <dgm:t>
        <a:bodyPr/>
        <a:lstStyle/>
        <a:p>
          <a:pPr>
            <a:lnSpc>
              <a:spcPct val="100000"/>
            </a:lnSpc>
          </a:pPr>
          <a:r>
            <a:rPr lang="en-US">
              <a:latin typeface="Grotesque" panose="020B0504020202020204" pitchFamily="34" charset="0"/>
            </a:rPr>
            <a:t>Vår </a:t>
          </a:r>
          <a:r>
            <a:rPr lang="en-US" b="1">
              <a:latin typeface="Grotesque" panose="020B0504020202020204" pitchFamily="34" charset="0"/>
            </a:rPr>
            <a:t>vision</a:t>
          </a:r>
          <a:r>
            <a:rPr lang="en-US">
              <a:latin typeface="Grotesque" panose="020B0504020202020204" pitchFamily="34" charset="0"/>
            </a:rPr>
            <a:t> är att alla enskilt ägda fiskevatten i Sverige förvaltas lokalt och aktivt samt vårdas ansvarsfullt och generera ett uthålligt biologiskt och ekonomiskt nyttjande till ägarnas och landsbygdens fromma.</a:t>
          </a:r>
        </a:p>
      </dgm:t>
    </dgm:pt>
    <dgm:pt modelId="{2C40CF0B-1571-49CF-B79F-39A38204F218}" type="parTrans" cxnId="{F913BB57-8A34-4BD2-A5BA-77A0C1565E6F}">
      <dgm:prSet/>
      <dgm:spPr/>
      <dgm:t>
        <a:bodyPr/>
        <a:lstStyle/>
        <a:p>
          <a:endParaRPr lang="en-US">
            <a:latin typeface="Grotesque" panose="020B0504020202020204" pitchFamily="34" charset="0"/>
          </a:endParaRPr>
        </a:p>
      </dgm:t>
    </dgm:pt>
    <dgm:pt modelId="{13C47913-C6F6-402B-AB4B-B5F2C23B383C}" type="sibTrans" cxnId="{F913BB57-8A34-4BD2-A5BA-77A0C1565E6F}">
      <dgm:prSet/>
      <dgm:spPr/>
      <dgm:t>
        <a:bodyPr/>
        <a:lstStyle/>
        <a:p>
          <a:endParaRPr lang="en-US">
            <a:latin typeface="Grotesque" panose="020B0504020202020204" pitchFamily="34" charset="0"/>
          </a:endParaRPr>
        </a:p>
      </dgm:t>
    </dgm:pt>
    <dgm:pt modelId="{3B2AED3D-856B-4099-B933-C21D776BADE0}">
      <dgm:prSet/>
      <dgm:spPr/>
      <dgm:t>
        <a:bodyPr/>
        <a:lstStyle/>
        <a:p>
          <a:pPr>
            <a:lnSpc>
              <a:spcPct val="100000"/>
            </a:lnSpc>
          </a:pPr>
          <a:r>
            <a:rPr lang="en-US" dirty="0">
              <a:latin typeface="Grotesque" panose="020B0504020202020204" pitchFamily="34" charset="0"/>
            </a:rPr>
            <a:t>Vår </a:t>
          </a:r>
          <a:r>
            <a:rPr lang="en-US" b="1" dirty="0" err="1">
              <a:latin typeface="Grotesque" panose="020B0504020202020204" pitchFamily="34" charset="0"/>
            </a:rPr>
            <a:t>värdegrund</a:t>
          </a:r>
          <a:r>
            <a:rPr lang="en-US" b="1" dirty="0">
              <a:latin typeface="Grotesque" panose="020B0504020202020204" pitchFamily="34" charset="0"/>
            </a:rPr>
            <a:t> </a:t>
          </a:r>
          <a:r>
            <a:rPr lang="en-US" dirty="0" err="1">
              <a:latin typeface="Grotesque" panose="020B0504020202020204" pitchFamily="34" charset="0"/>
            </a:rPr>
            <a:t>är</a:t>
          </a:r>
          <a:r>
            <a:rPr lang="en-US" dirty="0">
              <a:latin typeface="Grotesque" panose="020B0504020202020204" pitchFamily="34" charset="0"/>
            </a:rPr>
            <a:t> </a:t>
          </a:r>
          <a:r>
            <a:rPr lang="en-US" dirty="0" err="1">
              <a:latin typeface="Grotesque" panose="020B0504020202020204" pitchFamily="34" charset="0"/>
            </a:rPr>
            <a:t>att</a:t>
          </a:r>
          <a:r>
            <a:rPr lang="en-US" dirty="0">
              <a:latin typeface="Grotesque" panose="020B0504020202020204" pitchFamily="34" charset="0"/>
            </a:rPr>
            <a:t> </a:t>
          </a:r>
          <a:r>
            <a:rPr lang="en-US" dirty="0" err="1">
              <a:latin typeface="Grotesque" panose="020B0504020202020204" pitchFamily="34" charset="0"/>
            </a:rPr>
            <a:t>ägandet</a:t>
          </a:r>
          <a:r>
            <a:rPr lang="en-US" dirty="0">
              <a:latin typeface="Grotesque" panose="020B0504020202020204" pitchFamily="34" charset="0"/>
            </a:rPr>
            <a:t> </a:t>
          </a:r>
          <a:r>
            <a:rPr lang="en-US" dirty="0" err="1">
              <a:latin typeface="Grotesque" panose="020B0504020202020204" pitchFamily="34" charset="0"/>
            </a:rPr>
            <a:t>är</a:t>
          </a:r>
          <a:r>
            <a:rPr lang="en-US" dirty="0">
              <a:latin typeface="Grotesque" panose="020B0504020202020204" pitchFamily="34" charset="0"/>
            </a:rPr>
            <a:t> den </a:t>
          </a:r>
          <a:r>
            <a:rPr lang="en-US" dirty="0" err="1">
              <a:latin typeface="Grotesque" panose="020B0504020202020204" pitchFamily="34" charset="0"/>
            </a:rPr>
            <a:t>bästa</a:t>
          </a:r>
          <a:r>
            <a:rPr lang="en-US" dirty="0">
              <a:latin typeface="Grotesque" panose="020B0504020202020204" pitchFamily="34" charset="0"/>
            </a:rPr>
            <a:t> </a:t>
          </a:r>
          <a:r>
            <a:rPr lang="en-US" dirty="0" err="1">
              <a:latin typeface="Grotesque" panose="020B0504020202020204" pitchFamily="34" charset="0"/>
            </a:rPr>
            <a:t>förutsättningen</a:t>
          </a:r>
          <a:r>
            <a:rPr lang="en-US" dirty="0">
              <a:latin typeface="Grotesque" panose="020B0504020202020204" pitchFamily="34" charset="0"/>
            </a:rPr>
            <a:t> för </a:t>
          </a:r>
          <a:r>
            <a:rPr lang="en-US" dirty="0" err="1">
              <a:latin typeface="Grotesque" panose="020B0504020202020204" pitchFamily="34" charset="0"/>
            </a:rPr>
            <a:t>att</a:t>
          </a:r>
          <a:r>
            <a:rPr lang="en-US" dirty="0">
              <a:latin typeface="Grotesque" panose="020B0504020202020204" pitchFamily="34" charset="0"/>
            </a:rPr>
            <a:t> den </a:t>
          </a:r>
          <a:r>
            <a:rPr lang="en-US" dirty="0" err="1">
              <a:latin typeface="Grotesque" panose="020B0504020202020204" pitchFamily="34" charset="0"/>
            </a:rPr>
            <a:t>begränsade</a:t>
          </a:r>
          <a:r>
            <a:rPr lang="en-US" dirty="0">
              <a:latin typeface="Grotesque" panose="020B0504020202020204" pitchFamily="34" charset="0"/>
            </a:rPr>
            <a:t> </a:t>
          </a:r>
          <a:r>
            <a:rPr lang="en-US" dirty="0" err="1">
              <a:latin typeface="Grotesque" panose="020B0504020202020204" pitchFamily="34" charset="0"/>
            </a:rPr>
            <a:t>resursen</a:t>
          </a:r>
          <a:r>
            <a:rPr lang="en-US" dirty="0">
              <a:latin typeface="Grotesque" panose="020B0504020202020204" pitchFamily="34" charset="0"/>
            </a:rPr>
            <a:t> </a:t>
          </a:r>
          <a:r>
            <a:rPr lang="en-US" dirty="0" err="1">
              <a:latin typeface="Grotesque" panose="020B0504020202020204" pitchFamily="34" charset="0"/>
            </a:rPr>
            <a:t>fiskevatten</a:t>
          </a:r>
          <a:r>
            <a:rPr lang="en-US" dirty="0">
              <a:latin typeface="Grotesque" panose="020B0504020202020204" pitchFamily="34" charset="0"/>
            </a:rPr>
            <a:t> ska </a:t>
          </a:r>
          <a:r>
            <a:rPr lang="en-US" dirty="0" err="1">
              <a:latin typeface="Grotesque" panose="020B0504020202020204" pitchFamily="34" charset="0"/>
            </a:rPr>
            <a:t>nyttjas</a:t>
          </a:r>
          <a:r>
            <a:rPr lang="en-US" dirty="0">
              <a:latin typeface="Grotesque" panose="020B0504020202020204" pitchFamily="34" charset="0"/>
            </a:rPr>
            <a:t> </a:t>
          </a:r>
          <a:r>
            <a:rPr lang="en-US" dirty="0" err="1">
              <a:latin typeface="Grotesque" panose="020B0504020202020204" pitchFamily="34" charset="0"/>
            </a:rPr>
            <a:t>uthålligt</a:t>
          </a:r>
          <a:r>
            <a:rPr lang="en-US" dirty="0">
              <a:latin typeface="Grotesque" panose="020B0504020202020204" pitchFamily="34" charset="0"/>
            </a:rPr>
            <a:t> men </a:t>
          </a:r>
          <a:r>
            <a:rPr lang="en-US" dirty="0" err="1">
              <a:latin typeface="Grotesque" panose="020B0504020202020204" pitchFamily="34" charset="0"/>
            </a:rPr>
            <a:t>där</a:t>
          </a:r>
          <a:r>
            <a:rPr lang="en-US" dirty="0">
              <a:latin typeface="Grotesque" panose="020B0504020202020204" pitchFamily="34" charset="0"/>
            </a:rPr>
            <a:t> </a:t>
          </a:r>
          <a:r>
            <a:rPr lang="en-US" dirty="0" err="1">
              <a:latin typeface="Grotesque" panose="020B0504020202020204" pitchFamily="34" charset="0"/>
            </a:rPr>
            <a:t>ägandet</a:t>
          </a:r>
          <a:r>
            <a:rPr lang="en-US" dirty="0">
              <a:latin typeface="Grotesque" panose="020B0504020202020204" pitchFamily="34" charset="0"/>
            </a:rPr>
            <a:t> </a:t>
          </a:r>
          <a:r>
            <a:rPr lang="en-US" dirty="0" err="1">
              <a:latin typeface="Grotesque" panose="020B0504020202020204" pitchFamily="34" charset="0"/>
            </a:rPr>
            <a:t>också</a:t>
          </a:r>
          <a:r>
            <a:rPr lang="en-US" dirty="0">
              <a:latin typeface="Grotesque" panose="020B0504020202020204" pitchFamily="34" charset="0"/>
            </a:rPr>
            <a:t> </a:t>
          </a:r>
          <a:r>
            <a:rPr lang="en-US" dirty="0" err="1">
              <a:latin typeface="Grotesque" panose="020B0504020202020204" pitchFamily="34" charset="0"/>
            </a:rPr>
            <a:t>innebär</a:t>
          </a:r>
          <a:r>
            <a:rPr lang="en-US" dirty="0">
              <a:latin typeface="Grotesque" panose="020B0504020202020204" pitchFamily="34" charset="0"/>
            </a:rPr>
            <a:t> </a:t>
          </a:r>
          <a:r>
            <a:rPr lang="en-US" dirty="0" err="1">
              <a:latin typeface="Grotesque" panose="020B0504020202020204" pitchFamily="34" charset="0"/>
            </a:rPr>
            <a:t>ett</a:t>
          </a:r>
          <a:r>
            <a:rPr lang="en-US" dirty="0">
              <a:latin typeface="Grotesque" panose="020B0504020202020204" pitchFamily="34" charset="0"/>
            </a:rPr>
            <a:t> </a:t>
          </a:r>
          <a:r>
            <a:rPr lang="en-US" dirty="0" err="1">
              <a:latin typeface="Grotesque" panose="020B0504020202020204" pitchFamily="34" charset="0"/>
            </a:rPr>
            <a:t>tydligt</a:t>
          </a:r>
          <a:r>
            <a:rPr lang="en-US" dirty="0">
              <a:latin typeface="Grotesque" panose="020B0504020202020204" pitchFamily="34" charset="0"/>
            </a:rPr>
            <a:t> </a:t>
          </a:r>
          <a:r>
            <a:rPr lang="en-US" dirty="0" err="1">
              <a:latin typeface="Grotesque" panose="020B0504020202020204" pitchFamily="34" charset="0"/>
            </a:rPr>
            <a:t>ansvar</a:t>
          </a:r>
          <a:r>
            <a:rPr lang="en-US" dirty="0">
              <a:latin typeface="Grotesque" panose="020B0504020202020204" pitchFamily="34" charset="0"/>
            </a:rPr>
            <a:t>. </a:t>
          </a:r>
          <a:br>
            <a:rPr lang="en-US" dirty="0">
              <a:latin typeface="Grotesque" panose="020B0504020202020204" pitchFamily="34" charset="0"/>
            </a:rPr>
          </a:br>
          <a:endParaRPr lang="en-US" dirty="0">
            <a:latin typeface="Grotesque" panose="020B0504020202020204" pitchFamily="34" charset="0"/>
          </a:endParaRPr>
        </a:p>
      </dgm:t>
    </dgm:pt>
    <dgm:pt modelId="{BBC94123-002F-4266-A52D-65A98DD7ABFF}" type="parTrans" cxnId="{53DE7564-45CA-44CA-B2AC-2E6A88962793}">
      <dgm:prSet/>
      <dgm:spPr/>
      <dgm:t>
        <a:bodyPr/>
        <a:lstStyle/>
        <a:p>
          <a:endParaRPr lang="en-US">
            <a:latin typeface="Grotesque" panose="020B0504020202020204" pitchFamily="34" charset="0"/>
          </a:endParaRPr>
        </a:p>
      </dgm:t>
    </dgm:pt>
    <dgm:pt modelId="{2B5CAF50-FB8E-41A7-A950-47096D03B21F}" type="sibTrans" cxnId="{53DE7564-45CA-44CA-B2AC-2E6A88962793}">
      <dgm:prSet/>
      <dgm:spPr/>
      <dgm:t>
        <a:bodyPr/>
        <a:lstStyle/>
        <a:p>
          <a:endParaRPr lang="en-US">
            <a:latin typeface="Grotesque" panose="020B0504020202020204" pitchFamily="34" charset="0"/>
          </a:endParaRPr>
        </a:p>
      </dgm:t>
    </dgm:pt>
    <dgm:pt modelId="{AD2E7BBC-95F7-4F46-AE2A-BDE604A9221A}">
      <dgm:prSet/>
      <dgm:spPr/>
      <dgm:t>
        <a:bodyPr/>
        <a:lstStyle/>
        <a:p>
          <a:pPr>
            <a:lnSpc>
              <a:spcPct val="100000"/>
            </a:lnSpc>
          </a:pPr>
          <a:r>
            <a:rPr lang="en-US" dirty="0" err="1">
              <a:latin typeface="Grotesque" panose="020B0504020202020204" pitchFamily="34" charset="0"/>
            </a:rPr>
            <a:t>Vårt</a:t>
          </a:r>
          <a:r>
            <a:rPr lang="en-US" dirty="0">
              <a:latin typeface="Grotesque" panose="020B0504020202020204" pitchFamily="34" charset="0"/>
            </a:rPr>
            <a:t> </a:t>
          </a:r>
          <a:r>
            <a:rPr lang="en-US" b="1" dirty="0" err="1">
              <a:latin typeface="Grotesque" panose="020B0504020202020204" pitchFamily="34" charset="0"/>
            </a:rPr>
            <a:t>uppdrag</a:t>
          </a:r>
          <a:r>
            <a:rPr lang="en-US" b="1" dirty="0">
              <a:latin typeface="Grotesque" panose="020B0504020202020204" pitchFamily="34" charset="0"/>
            </a:rPr>
            <a:t> </a:t>
          </a:r>
          <a:r>
            <a:rPr lang="en-US" dirty="0" err="1">
              <a:latin typeface="Grotesque" panose="020B0504020202020204" pitchFamily="34" charset="0"/>
            </a:rPr>
            <a:t>är</a:t>
          </a:r>
          <a:r>
            <a:rPr lang="en-US" dirty="0">
              <a:latin typeface="Grotesque" panose="020B0504020202020204" pitchFamily="34" charset="0"/>
            </a:rPr>
            <a:t> </a:t>
          </a:r>
          <a:r>
            <a:rPr lang="en-US" dirty="0" err="1">
              <a:latin typeface="Grotesque" panose="020B0504020202020204" pitchFamily="34" charset="0"/>
            </a:rPr>
            <a:t>att</a:t>
          </a:r>
          <a:r>
            <a:rPr lang="en-US" dirty="0">
              <a:latin typeface="Grotesque" panose="020B0504020202020204" pitchFamily="34" charset="0"/>
            </a:rPr>
            <a:t> </a:t>
          </a:r>
          <a:r>
            <a:rPr lang="en-US" dirty="0" err="1">
              <a:latin typeface="Grotesque" panose="020B0504020202020204" pitchFamily="34" charset="0"/>
            </a:rPr>
            <a:t>arbeta</a:t>
          </a:r>
          <a:r>
            <a:rPr lang="en-US" dirty="0">
              <a:latin typeface="Grotesque" panose="020B0504020202020204" pitchFamily="34" charset="0"/>
            </a:rPr>
            <a:t> för </a:t>
          </a:r>
          <a:r>
            <a:rPr lang="en-US" dirty="0" err="1">
              <a:latin typeface="Grotesque" panose="020B0504020202020204" pitchFamily="34" charset="0"/>
            </a:rPr>
            <a:t>en</a:t>
          </a:r>
          <a:r>
            <a:rPr lang="en-US" dirty="0">
              <a:latin typeface="Grotesque" panose="020B0504020202020204" pitchFamily="34" charset="0"/>
            </a:rPr>
            <a:t> stark </a:t>
          </a:r>
          <a:r>
            <a:rPr lang="en-US" dirty="0" err="1">
              <a:latin typeface="Grotesque" panose="020B0504020202020204" pitchFamily="34" charset="0"/>
            </a:rPr>
            <a:t>äganderätt</a:t>
          </a:r>
          <a:r>
            <a:rPr lang="en-US" dirty="0">
              <a:latin typeface="Grotesque" panose="020B0504020202020204" pitchFamily="34" charset="0"/>
            </a:rPr>
            <a:t>, för </a:t>
          </a:r>
          <a:r>
            <a:rPr lang="en-US" dirty="0" err="1">
              <a:latin typeface="Grotesque" panose="020B0504020202020204" pitchFamily="34" charset="0"/>
            </a:rPr>
            <a:t>ett</a:t>
          </a:r>
          <a:r>
            <a:rPr lang="en-US" dirty="0">
              <a:latin typeface="Grotesque" panose="020B0504020202020204" pitchFamily="34" charset="0"/>
            </a:rPr>
            <a:t> </a:t>
          </a:r>
          <a:r>
            <a:rPr lang="en-US" dirty="0" err="1">
              <a:latin typeface="Grotesque" panose="020B0504020202020204" pitchFamily="34" charset="0"/>
            </a:rPr>
            <a:t>ansvarsfullt</a:t>
          </a:r>
          <a:r>
            <a:rPr lang="en-US" dirty="0">
              <a:latin typeface="Grotesque" panose="020B0504020202020204" pitchFamily="34" charset="0"/>
            </a:rPr>
            <a:t> och </a:t>
          </a:r>
          <a:r>
            <a:rPr lang="en-US" dirty="0" err="1">
              <a:latin typeface="Grotesque" panose="020B0504020202020204" pitchFamily="34" charset="0"/>
            </a:rPr>
            <a:t>engagerat</a:t>
          </a:r>
          <a:r>
            <a:rPr lang="en-US" dirty="0">
              <a:latin typeface="Grotesque" panose="020B0504020202020204" pitchFamily="34" charset="0"/>
            </a:rPr>
            <a:t> </a:t>
          </a:r>
          <a:r>
            <a:rPr lang="en-US" dirty="0" err="1">
              <a:latin typeface="Grotesque" panose="020B0504020202020204" pitchFamily="34" charset="0"/>
            </a:rPr>
            <a:t>ägande</a:t>
          </a:r>
          <a:r>
            <a:rPr lang="en-US" dirty="0">
              <a:latin typeface="Grotesque" panose="020B0504020202020204" pitchFamily="34" charset="0"/>
            </a:rPr>
            <a:t> och för </a:t>
          </a:r>
          <a:r>
            <a:rPr lang="en-US" dirty="0" err="1">
              <a:latin typeface="Grotesque" panose="020B0504020202020204" pitchFamily="34" charset="0"/>
            </a:rPr>
            <a:t>att</a:t>
          </a:r>
          <a:r>
            <a:rPr lang="en-US" dirty="0">
              <a:latin typeface="Grotesque" panose="020B0504020202020204" pitchFamily="34" charset="0"/>
            </a:rPr>
            <a:t> </a:t>
          </a:r>
          <a:r>
            <a:rPr lang="en-US" dirty="0" err="1">
              <a:latin typeface="Grotesque" panose="020B0504020202020204" pitchFamily="34" charset="0"/>
            </a:rPr>
            <a:t>resursen</a:t>
          </a:r>
          <a:r>
            <a:rPr lang="en-US" dirty="0">
              <a:latin typeface="Grotesque" panose="020B0504020202020204" pitchFamily="34" charset="0"/>
            </a:rPr>
            <a:t> </a:t>
          </a:r>
          <a:r>
            <a:rPr lang="en-US" dirty="0" err="1">
              <a:latin typeface="Grotesque" panose="020B0504020202020204" pitchFamily="34" charset="0"/>
            </a:rPr>
            <a:t>fiskevatten</a:t>
          </a:r>
          <a:r>
            <a:rPr lang="en-US" dirty="0">
              <a:latin typeface="Grotesque" panose="020B0504020202020204" pitchFamily="34" charset="0"/>
            </a:rPr>
            <a:t> ska </a:t>
          </a:r>
          <a:r>
            <a:rPr lang="en-US" dirty="0" err="1">
              <a:latin typeface="Grotesque" panose="020B0504020202020204" pitchFamily="34" charset="0"/>
            </a:rPr>
            <a:t>öka</a:t>
          </a:r>
          <a:r>
            <a:rPr lang="en-US" dirty="0">
              <a:latin typeface="Grotesque" panose="020B0504020202020204" pitchFamily="34" charset="0"/>
            </a:rPr>
            <a:t> i </a:t>
          </a:r>
          <a:r>
            <a:rPr lang="en-US" dirty="0" err="1">
              <a:latin typeface="Grotesque" panose="020B0504020202020204" pitchFamily="34" charset="0"/>
            </a:rPr>
            <a:t>värde</a:t>
          </a:r>
          <a:r>
            <a:rPr lang="en-US" dirty="0">
              <a:latin typeface="Grotesque" panose="020B0504020202020204" pitchFamily="34" charset="0"/>
            </a:rPr>
            <a:t>.</a:t>
          </a:r>
        </a:p>
      </dgm:t>
    </dgm:pt>
    <dgm:pt modelId="{81E0A4A9-01B5-4556-803B-797C655E819E}" type="parTrans" cxnId="{ECD109DB-09AC-48B8-A6B2-6F6382ECDDAC}">
      <dgm:prSet/>
      <dgm:spPr/>
      <dgm:t>
        <a:bodyPr/>
        <a:lstStyle/>
        <a:p>
          <a:endParaRPr lang="en-US">
            <a:latin typeface="Grotesque" panose="020B0504020202020204" pitchFamily="34" charset="0"/>
          </a:endParaRPr>
        </a:p>
      </dgm:t>
    </dgm:pt>
    <dgm:pt modelId="{8B1FEC6E-792C-4ADC-972A-CFC86D439816}" type="sibTrans" cxnId="{ECD109DB-09AC-48B8-A6B2-6F6382ECDDAC}">
      <dgm:prSet/>
      <dgm:spPr/>
      <dgm:t>
        <a:bodyPr/>
        <a:lstStyle/>
        <a:p>
          <a:endParaRPr lang="en-US">
            <a:latin typeface="Grotesque" panose="020B0504020202020204" pitchFamily="34" charset="0"/>
          </a:endParaRPr>
        </a:p>
      </dgm:t>
    </dgm:pt>
    <dgm:pt modelId="{A77486DA-4B7A-437F-B448-1E00B25EA806}" type="pres">
      <dgm:prSet presAssocID="{D1FB8E03-A674-438C-9879-F62F3CF3B7A7}" presName="outerComposite" presStyleCnt="0">
        <dgm:presLayoutVars>
          <dgm:chMax val="5"/>
          <dgm:dir/>
          <dgm:resizeHandles val="exact"/>
        </dgm:presLayoutVars>
      </dgm:prSet>
      <dgm:spPr/>
    </dgm:pt>
    <dgm:pt modelId="{6BD67C98-792F-4138-B0DE-41FA349B2D54}" type="pres">
      <dgm:prSet presAssocID="{D1FB8E03-A674-438C-9879-F62F3CF3B7A7}" presName="dummyMaxCanvas" presStyleCnt="0">
        <dgm:presLayoutVars/>
      </dgm:prSet>
      <dgm:spPr/>
    </dgm:pt>
    <dgm:pt modelId="{22F4A8F6-F04C-4FF3-B9EC-E6823E2D6A3F}" type="pres">
      <dgm:prSet presAssocID="{D1FB8E03-A674-438C-9879-F62F3CF3B7A7}" presName="ThreeNodes_1" presStyleLbl="node1" presStyleIdx="0" presStyleCnt="3">
        <dgm:presLayoutVars>
          <dgm:bulletEnabled val="1"/>
        </dgm:presLayoutVars>
      </dgm:prSet>
      <dgm:spPr/>
    </dgm:pt>
    <dgm:pt modelId="{916595C6-3278-42AD-B30B-D46AF7B6F315}" type="pres">
      <dgm:prSet presAssocID="{D1FB8E03-A674-438C-9879-F62F3CF3B7A7}" presName="ThreeNodes_2" presStyleLbl="node1" presStyleIdx="1" presStyleCnt="3">
        <dgm:presLayoutVars>
          <dgm:bulletEnabled val="1"/>
        </dgm:presLayoutVars>
      </dgm:prSet>
      <dgm:spPr/>
    </dgm:pt>
    <dgm:pt modelId="{85A5F530-6D52-4615-8C90-7B2AF105F47B}" type="pres">
      <dgm:prSet presAssocID="{D1FB8E03-A674-438C-9879-F62F3CF3B7A7}" presName="ThreeNodes_3" presStyleLbl="node1" presStyleIdx="2" presStyleCnt="3">
        <dgm:presLayoutVars>
          <dgm:bulletEnabled val="1"/>
        </dgm:presLayoutVars>
      </dgm:prSet>
      <dgm:spPr/>
    </dgm:pt>
    <dgm:pt modelId="{0AA58ADA-BC9C-4F9D-9144-BF0B470E09E8}" type="pres">
      <dgm:prSet presAssocID="{D1FB8E03-A674-438C-9879-F62F3CF3B7A7}" presName="ThreeConn_1-2" presStyleLbl="fgAccFollowNode1" presStyleIdx="0" presStyleCnt="2">
        <dgm:presLayoutVars>
          <dgm:bulletEnabled val="1"/>
        </dgm:presLayoutVars>
      </dgm:prSet>
      <dgm:spPr/>
    </dgm:pt>
    <dgm:pt modelId="{5FF48A34-F1DE-44EF-9BEF-EFD652FC6CB8}" type="pres">
      <dgm:prSet presAssocID="{D1FB8E03-A674-438C-9879-F62F3CF3B7A7}" presName="ThreeConn_2-3" presStyleLbl="fgAccFollowNode1" presStyleIdx="1" presStyleCnt="2">
        <dgm:presLayoutVars>
          <dgm:bulletEnabled val="1"/>
        </dgm:presLayoutVars>
      </dgm:prSet>
      <dgm:spPr/>
    </dgm:pt>
    <dgm:pt modelId="{50D8FA4C-5B5F-40C2-B8B9-B34677111C4F}" type="pres">
      <dgm:prSet presAssocID="{D1FB8E03-A674-438C-9879-F62F3CF3B7A7}" presName="ThreeNodes_1_text" presStyleLbl="node1" presStyleIdx="2" presStyleCnt="3">
        <dgm:presLayoutVars>
          <dgm:bulletEnabled val="1"/>
        </dgm:presLayoutVars>
      </dgm:prSet>
      <dgm:spPr/>
    </dgm:pt>
    <dgm:pt modelId="{847BABAB-5118-4272-8D48-509B30075AFD}" type="pres">
      <dgm:prSet presAssocID="{D1FB8E03-A674-438C-9879-F62F3CF3B7A7}" presName="ThreeNodes_2_text" presStyleLbl="node1" presStyleIdx="2" presStyleCnt="3">
        <dgm:presLayoutVars>
          <dgm:bulletEnabled val="1"/>
        </dgm:presLayoutVars>
      </dgm:prSet>
      <dgm:spPr/>
    </dgm:pt>
    <dgm:pt modelId="{43BF175F-8485-4868-9134-C3289425AC1D}" type="pres">
      <dgm:prSet presAssocID="{D1FB8E03-A674-438C-9879-F62F3CF3B7A7}" presName="ThreeNodes_3_text" presStyleLbl="node1" presStyleIdx="2" presStyleCnt="3">
        <dgm:presLayoutVars>
          <dgm:bulletEnabled val="1"/>
        </dgm:presLayoutVars>
      </dgm:prSet>
      <dgm:spPr/>
    </dgm:pt>
  </dgm:ptLst>
  <dgm:cxnLst>
    <dgm:cxn modelId="{0F9AB209-9A69-42C9-B2B1-4CDA4A0849CF}" type="presOf" srcId="{13C47913-C6F6-402B-AB4B-B5F2C23B383C}" destId="{0AA58ADA-BC9C-4F9D-9144-BF0B470E09E8}" srcOrd="0" destOrd="0" presId="urn:microsoft.com/office/officeart/2005/8/layout/vProcess5"/>
    <dgm:cxn modelId="{BA0BE90E-2D05-4433-8D1B-83DE268E8B5F}" type="presOf" srcId="{AD2E7BBC-95F7-4F46-AE2A-BDE604A9221A}" destId="{85A5F530-6D52-4615-8C90-7B2AF105F47B}" srcOrd="0" destOrd="0" presId="urn:microsoft.com/office/officeart/2005/8/layout/vProcess5"/>
    <dgm:cxn modelId="{44536217-A8E5-4333-AC66-53C572EEFBE3}" type="presOf" srcId="{D1FB8E03-A674-438C-9879-F62F3CF3B7A7}" destId="{A77486DA-4B7A-437F-B448-1E00B25EA806}" srcOrd="0" destOrd="0" presId="urn:microsoft.com/office/officeart/2005/8/layout/vProcess5"/>
    <dgm:cxn modelId="{D2318120-D17D-44F0-991F-BA59B1071989}" type="presOf" srcId="{AD2E7BBC-95F7-4F46-AE2A-BDE604A9221A}" destId="{43BF175F-8485-4868-9134-C3289425AC1D}" srcOrd="1" destOrd="0" presId="urn:microsoft.com/office/officeart/2005/8/layout/vProcess5"/>
    <dgm:cxn modelId="{6A290826-17FA-4764-9188-645F0D089E9D}" type="presOf" srcId="{3B2AED3D-856B-4099-B933-C21D776BADE0}" destId="{916595C6-3278-42AD-B30B-D46AF7B6F315}" srcOrd="0" destOrd="0" presId="urn:microsoft.com/office/officeart/2005/8/layout/vProcess5"/>
    <dgm:cxn modelId="{53DE7564-45CA-44CA-B2AC-2E6A88962793}" srcId="{D1FB8E03-A674-438C-9879-F62F3CF3B7A7}" destId="{3B2AED3D-856B-4099-B933-C21D776BADE0}" srcOrd="1" destOrd="0" parTransId="{BBC94123-002F-4266-A52D-65A98DD7ABFF}" sibTransId="{2B5CAF50-FB8E-41A7-A950-47096D03B21F}"/>
    <dgm:cxn modelId="{646A5655-E8E2-4660-97D5-46249624C62D}" type="presOf" srcId="{2B5CAF50-FB8E-41A7-A950-47096D03B21F}" destId="{5FF48A34-F1DE-44EF-9BEF-EFD652FC6CB8}" srcOrd="0" destOrd="0" presId="urn:microsoft.com/office/officeart/2005/8/layout/vProcess5"/>
    <dgm:cxn modelId="{F913BB57-8A34-4BD2-A5BA-77A0C1565E6F}" srcId="{D1FB8E03-A674-438C-9879-F62F3CF3B7A7}" destId="{95336A27-38BE-44CD-AA8F-EAC8B6692EDF}" srcOrd="0" destOrd="0" parTransId="{2C40CF0B-1571-49CF-B79F-39A38204F218}" sibTransId="{13C47913-C6F6-402B-AB4B-B5F2C23B383C}"/>
    <dgm:cxn modelId="{0CB6A8A2-29B4-4D9D-B8F2-8D2463D0EE0F}" type="presOf" srcId="{95336A27-38BE-44CD-AA8F-EAC8B6692EDF}" destId="{22F4A8F6-F04C-4FF3-B9EC-E6823E2D6A3F}" srcOrd="0" destOrd="0" presId="urn:microsoft.com/office/officeart/2005/8/layout/vProcess5"/>
    <dgm:cxn modelId="{CF9E76A5-0623-4B33-9A7A-BACA8907C0DB}" type="presOf" srcId="{95336A27-38BE-44CD-AA8F-EAC8B6692EDF}" destId="{50D8FA4C-5B5F-40C2-B8B9-B34677111C4F}" srcOrd="1" destOrd="0" presId="urn:microsoft.com/office/officeart/2005/8/layout/vProcess5"/>
    <dgm:cxn modelId="{ECD109DB-09AC-48B8-A6B2-6F6382ECDDAC}" srcId="{D1FB8E03-A674-438C-9879-F62F3CF3B7A7}" destId="{AD2E7BBC-95F7-4F46-AE2A-BDE604A9221A}" srcOrd="2" destOrd="0" parTransId="{81E0A4A9-01B5-4556-803B-797C655E819E}" sibTransId="{8B1FEC6E-792C-4ADC-972A-CFC86D439816}"/>
    <dgm:cxn modelId="{1AFA01F9-B5C5-4378-8C93-084B44EA913A}" type="presOf" srcId="{3B2AED3D-856B-4099-B933-C21D776BADE0}" destId="{847BABAB-5118-4272-8D48-509B30075AFD}" srcOrd="1" destOrd="0" presId="urn:microsoft.com/office/officeart/2005/8/layout/vProcess5"/>
    <dgm:cxn modelId="{88DE1279-E6C2-4FEB-A902-8A819F693480}" type="presParOf" srcId="{A77486DA-4B7A-437F-B448-1E00B25EA806}" destId="{6BD67C98-792F-4138-B0DE-41FA349B2D54}" srcOrd="0" destOrd="0" presId="urn:microsoft.com/office/officeart/2005/8/layout/vProcess5"/>
    <dgm:cxn modelId="{C3932F6A-22DD-4650-8C59-AC967960C963}" type="presParOf" srcId="{A77486DA-4B7A-437F-B448-1E00B25EA806}" destId="{22F4A8F6-F04C-4FF3-B9EC-E6823E2D6A3F}" srcOrd="1" destOrd="0" presId="urn:microsoft.com/office/officeart/2005/8/layout/vProcess5"/>
    <dgm:cxn modelId="{27E3A2F8-4E8D-4608-A9CF-064E716F8BC2}" type="presParOf" srcId="{A77486DA-4B7A-437F-B448-1E00B25EA806}" destId="{916595C6-3278-42AD-B30B-D46AF7B6F315}" srcOrd="2" destOrd="0" presId="urn:microsoft.com/office/officeart/2005/8/layout/vProcess5"/>
    <dgm:cxn modelId="{78BA94DB-6AA5-4D32-B16E-2068461F7E1A}" type="presParOf" srcId="{A77486DA-4B7A-437F-B448-1E00B25EA806}" destId="{85A5F530-6D52-4615-8C90-7B2AF105F47B}" srcOrd="3" destOrd="0" presId="urn:microsoft.com/office/officeart/2005/8/layout/vProcess5"/>
    <dgm:cxn modelId="{F4A88C91-8396-4144-BC0E-F52368876F8B}" type="presParOf" srcId="{A77486DA-4B7A-437F-B448-1E00B25EA806}" destId="{0AA58ADA-BC9C-4F9D-9144-BF0B470E09E8}" srcOrd="4" destOrd="0" presId="urn:microsoft.com/office/officeart/2005/8/layout/vProcess5"/>
    <dgm:cxn modelId="{86FA452E-901A-49B9-997B-C056CD7A5B82}" type="presParOf" srcId="{A77486DA-4B7A-437F-B448-1E00B25EA806}" destId="{5FF48A34-F1DE-44EF-9BEF-EFD652FC6CB8}" srcOrd="5" destOrd="0" presId="urn:microsoft.com/office/officeart/2005/8/layout/vProcess5"/>
    <dgm:cxn modelId="{BB625361-92DF-4AA4-B83A-5156994F7546}" type="presParOf" srcId="{A77486DA-4B7A-437F-B448-1E00B25EA806}" destId="{50D8FA4C-5B5F-40C2-B8B9-B34677111C4F}" srcOrd="6" destOrd="0" presId="urn:microsoft.com/office/officeart/2005/8/layout/vProcess5"/>
    <dgm:cxn modelId="{403B65A9-2317-41E4-A990-44DB503A8E4D}" type="presParOf" srcId="{A77486DA-4B7A-437F-B448-1E00B25EA806}" destId="{847BABAB-5118-4272-8D48-509B30075AFD}" srcOrd="7" destOrd="0" presId="urn:microsoft.com/office/officeart/2005/8/layout/vProcess5"/>
    <dgm:cxn modelId="{DA3EF51F-E325-4574-942D-BA8A9E339262}" type="presParOf" srcId="{A77486DA-4B7A-437F-B448-1E00B25EA806}" destId="{43BF175F-8485-4868-9134-C3289425AC1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2C9515-FC43-4B94-8569-520892622C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sv-SE"/>
        </a:p>
      </dgm:t>
    </dgm:pt>
    <dgm:pt modelId="{9DCDF88D-54ED-4D7F-AB8D-F6CFE6794A5C}">
      <dgm:prSet phldrT="[Text]" phldr="0"/>
      <dgm:spPr/>
      <dgm:t>
        <a:bodyPr/>
        <a:lstStyle/>
        <a:p>
          <a:r>
            <a:rPr lang="sv-SE" dirty="0">
              <a:latin typeface="Grotesque" panose="020B0504020202020204" pitchFamily="34" charset="0"/>
            </a:rPr>
            <a:t>Förbundets fyra hörnstenar som skapar medlemsnytta</a:t>
          </a:r>
        </a:p>
      </dgm:t>
    </dgm:pt>
    <dgm:pt modelId="{3F377E49-C14A-4F4F-BF3B-ED21FC08AA5E}" type="parTrans" cxnId="{D38BBEB5-6D09-4C16-B2A5-81406E4EE426}">
      <dgm:prSet/>
      <dgm:spPr/>
      <dgm:t>
        <a:bodyPr/>
        <a:lstStyle/>
        <a:p>
          <a:endParaRPr lang="sv-SE">
            <a:latin typeface="Grotesque" panose="020B0504020202020204" pitchFamily="34" charset="0"/>
          </a:endParaRPr>
        </a:p>
      </dgm:t>
    </dgm:pt>
    <dgm:pt modelId="{F79CCC87-D734-46E2-AA39-AEF56381112A}" type="sibTrans" cxnId="{D38BBEB5-6D09-4C16-B2A5-81406E4EE426}">
      <dgm:prSet/>
      <dgm:spPr/>
      <dgm:t>
        <a:bodyPr/>
        <a:lstStyle/>
        <a:p>
          <a:endParaRPr lang="sv-SE">
            <a:latin typeface="Grotesque" panose="020B0504020202020204" pitchFamily="34" charset="0"/>
          </a:endParaRPr>
        </a:p>
      </dgm:t>
    </dgm:pt>
    <dgm:pt modelId="{6567FC1A-DF6B-456C-B916-64E01D69A52C}">
      <dgm:prSet phldrT="[Text]" custT="1"/>
      <dgm:spPr>
        <a:solidFill>
          <a:schemeClr val="accent3">
            <a:lumMod val="40000"/>
            <a:lumOff val="60000"/>
          </a:schemeClr>
        </a:solidFill>
      </dgm:spPr>
      <dgm:t>
        <a:bodyPr/>
        <a:lstStyle/>
        <a:p>
          <a:r>
            <a:rPr lang="sv-SE" sz="2400" dirty="0">
              <a:latin typeface="Grotesque" panose="020B0504020202020204" pitchFamily="34" charset="0"/>
            </a:rPr>
            <a:t>Politisk bevakning och påverkan</a:t>
          </a:r>
        </a:p>
      </dgm:t>
    </dgm:pt>
    <dgm:pt modelId="{121C9230-BE23-4F41-B0D4-84529C42ACC6}" type="parTrans" cxnId="{4EF8F80E-8421-465E-9193-9DABAA5100C7}">
      <dgm:prSet/>
      <dgm:spPr/>
      <dgm:t>
        <a:bodyPr/>
        <a:lstStyle/>
        <a:p>
          <a:endParaRPr lang="sv-SE">
            <a:latin typeface="Grotesque" panose="020B0504020202020204" pitchFamily="34" charset="0"/>
          </a:endParaRPr>
        </a:p>
      </dgm:t>
    </dgm:pt>
    <dgm:pt modelId="{CEFB6EDE-3B0F-4F0D-8A51-615FB60455C4}" type="sibTrans" cxnId="{4EF8F80E-8421-465E-9193-9DABAA5100C7}">
      <dgm:prSet/>
      <dgm:spPr/>
      <dgm:t>
        <a:bodyPr/>
        <a:lstStyle/>
        <a:p>
          <a:endParaRPr lang="sv-SE">
            <a:latin typeface="Grotesque" panose="020B0504020202020204" pitchFamily="34" charset="0"/>
          </a:endParaRPr>
        </a:p>
      </dgm:t>
    </dgm:pt>
    <dgm:pt modelId="{4536EA97-09D5-4B3C-8FB0-ABFFBC95BBF2}">
      <dgm:prSet phldrT="[Text]" custT="1"/>
      <dgm:spPr>
        <a:solidFill>
          <a:schemeClr val="accent1">
            <a:lumMod val="60000"/>
            <a:lumOff val="40000"/>
          </a:schemeClr>
        </a:solidFill>
      </dgm:spPr>
      <dgm:t>
        <a:bodyPr/>
        <a:lstStyle/>
        <a:p>
          <a:r>
            <a:rPr lang="sv-SE" sz="2400" dirty="0">
              <a:latin typeface="Grotesque" panose="020B0504020202020204" pitchFamily="34" charset="0"/>
            </a:rPr>
            <a:t>Folkbildning</a:t>
          </a:r>
        </a:p>
      </dgm:t>
    </dgm:pt>
    <dgm:pt modelId="{07D2DB51-4A84-48F7-A4FD-FAE71B7497D8}" type="parTrans" cxnId="{BF63E17F-B025-4BDF-B45D-DF591D2D1B73}">
      <dgm:prSet/>
      <dgm:spPr/>
      <dgm:t>
        <a:bodyPr/>
        <a:lstStyle/>
        <a:p>
          <a:endParaRPr lang="sv-SE">
            <a:latin typeface="Grotesque" panose="020B0504020202020204" pitchFamily="34" charset="0"/>
          </a:endParaRPr>
        </a:p>
      </dgm:t>
    </dgm:pt>
    <dgm:pt modelId="{37AB2FD1-3DC5-4FD8-B64F-ABE7ADF0AA0C}" type="sibTrans" cxnId="{BF63E17F-B025-4BDF-B45D-DF591D2D1B73}">
      <dgm:prSet/>
      <dgm:spPr/>
      <dgm:t>
        <a:bodyPr/>
        <a:lstStyle/>
        <a:p>
          <a:endParaRPr lang="sv-SE">
            <a:latin typeface="Grotesque" panose="020B0504020202020204" pitchFamily="34" charset="0"/>
          </a:endParaRPr>
        </a:p>
      </dgm:t>
    </dgm:pt>
    <dgm:pt modelId="{607F0CD8-3D7F-4B13-AC12-B76F60D8484D}">
      <dgm:prSet phldrT="[Text]" custT="1"/>
      <dgm:spPr>
        <a:solidFill>
          <a:schemeClr val="accent2">
            <a:lumMod val="60000"/>
            <a:lumOff val="40000"/>
          </a:schemeClr>
        </a:solidFill>
      </dgm:spPr>
      <dgm:t>
        <a:bodyPr/>
        <a:lstStyle/>
        <a:p>
          <a:r>
            <a:rPr lang="sv-SE" sz="2400" dirty="0">
              <a:latin typeface="Grotesque" panose="020B0504020202020204" pitchFamily="34" charset="0"/>
            </a:rPr>
            <a:t>Förvaltning</a:t>
          </a:r>
        </a:p>
      </dgm:t>
    </dgm:pt>
    <dgm:pt modelId="{A3D237F6-C55C-4480-81E3-482615B65D91}" type="parTrans" cxnId="{9A9EF184-288C-4D6D-9D61-43555A5D6F04}">
      <dgm:prSet/>
      <dgm:spPr/>
      <dgm:t>
        <a:bodyPr/>
        <a:lstStyle/>
        <a:p>
          <a:endParaRPr lang="sv-SE">
            <a:latin typeface="Grotesque" panose="020B0504020202020204" pitchFamily="34" charset="0"/>
          </a:endParaRPr>
        </a:p>
      </dgm:t>
    </dgm:pt>
    <dgm:pt modelId="{98F584A2-73F7-4522-A57F-66EF0850E6FD}" type="sibTrans" cxnId="{9A9EF184-288C-4D6D-9D61-43555A5D6F04}">
      <dgm:prSet/>
      <dgm:spPr/>
      <dgm:t>
        <a:bodyPr/>
        <a:lstStyle/>
        <a:p>
          <a:endParaRPr lang="sv-SE">
            <a:latin typeface="Grotesque" panose="020B0504020202020204" pitchFamily="34" charset="0"/>
          </a:endParaRPr>
        </a:p>
      </dgm:t>
    </dgm:pt>
    <dgm:pt modelId="{D64D981B-BE0A-471B-92DB-2BB971A2C9B3}">
      <dgm:prSet phldrT="[Text]" custT="1"/>
      <dgm:spPr>
        <a:solidFill>
          <a:schemeClr val="accent5">
            <a:lumMod val="60000"/>
            <a:lumOff val="40000"/>
          </a:schemeClr>
        </a:solidFill>
      </dgm:spPr>
      <dgm:t>
        <a:bodyPr/>
        <a:lstStyle/>
        <a:p>
          <a:r>
            <a:rPr lang="sv-SE" sz="2400" dirty="0">
              <a:latin typeface="Grotesque" panose="020B0504020202020204" pitchFamily="34" charset="0"/>
            </a:rPr>
            <a:t>Utveckling</a:t>
          </a:r>
        </a:p>
      </dgm:t>
    </dgm:pt>
    <dgm:pt modelId="{33F45767-367E-4690-9FF3-0726B1E4055D}" type="parTrans" cxnId="{BED1FD2A-6C1D-41B9-AA27-19B650AF3920}">
      <dgm:prSet/>
      <dgm:spPr/>
      <dgm:t>
        <a:bodyPr/>
        <a:lstStyle/>
        <a:p>
          <a:endParaRPr lang="sv-SE">
            <a:latin typeface="Grotesque" panose="020B0504020202020204" pitchFamily="34" charset="0"/>
          </a:endParaRPr>
        </a:p>
      </dgm:t>
    </dgm:pt>
    <dgm:pt modelId="{02A36ABC-106A-4898-AFE2-A67A424709E4}" type="sibTrans" cxnId="{BED1FD2A-6C1D-41B9-AA27-19B650AF3920}">
      <dgm:prSet/>
      <dgm:spPr/>
      <dgm:t>
        <a:bodyPr/>
        <a:lstStyle/>
        <a:p>
          <a:endParaRPr lang="sv-SE">
            <a:latin typeface="Grotesque" panose="020B0504020202020204" pitchFamily="34" charset="0"/>
          </a:endParaRPr>
        </a:p>
      </dgm:t>
    </dgm:pt>
    <dgm:pt modelId="{CBF4D043-4374-47A7-8704-EDFB5E129CC9}" type="pres">
      <dgm:prSet presAssocID="{432C9515-FC43-4B94-8569-520892622C41}" presName="diagram" presStyleCnt="0">
        <dgm:presLayoutVars>
          <dgm:chMax val="1"/>
          <dgm:dir/>
          <dgm:animLvl val="ctr"/>
          <dgm:resizeHandles val="exact"/>
        </dgm:presLayoutVars>
      </dgm:prSet>
      <dgm:spPr/>
    </dgm:pt>
    <dgm:pt modelId="{17B4C4BA-8B3E-45FC-87E7-F54379D43958}" type="pres">
      <dgm:prSet presAssocID="{432C9515-FC43-4B94-8569-520892622C41}" presName="matrix" presStyleCnt="0"/>
      <dgm:spPr/>
    </dgm:pt>
    <dgm:pt modelId="{28E4BAFA-2178-45EC-9CAD-EB4B1E9E3EE4}" type="pres">
      <dgm:prSet presAssocID="{432C9515-FC43-4B94-8569-520892622C41}" presName="tile1" presStyleLbl="node1" presStyleIdx="0" presStyleCnt="4"/>
      <dgm:spPr/>
    </dgm:pt>
    <dgm:pt modelId="{992C25A6-4EA4-4EC0-956D-D94C9A2663C5}" type="pres">
      <dgm:prSet presAssocID="{432C9515-FC43-4B94-8569-520892622C41}" presName="tile1text" presStyleLbl="node1" presStyleIdx="0" presStyleCnt="4">
        <dgm:presLayoutVars>
          <dgm:chMax val="0"/>
          <dgm:chPref val="0"/>
          <dgm:bulletEnabled val="1"/>
        </dgm:presLayoutVars>
      </dgm:prSet>
      <dgm:spPr/>
    </dgm:pt>
    <dgm:pt modelId="{DF4B62C5-B3AC-4C5B-8F05-2960ABF17BE0}" type="pres">
      <dgm:prSet presAssocID="{432C9515-FC43-4B94-8569-520892622C41}" presName="tile2" presStyleLbl="node1" presStyleIdx="1" presStyleCnt="4"/>
      <dgm:spPr/>
    </dgm:pt>
    <dgm:pt modelId="{D955374A-5548-4596-A1F9-62A6C1FB4309}" type="pres">
      <dgm:prSet presAssocID="{432C9515-FC43-4B94-8569-520892622C41}" presName="tile2text" presStyleLbl="node1" presStyleIdx="1" presStyleCnt="4">
        <dgm:presLayoutVars>
          <dgm:chMax val="0"/>
          <dgm:chPref val="0"/>
          <dgm:bulletEnabled val="1"/>
        </dgm:presLayoutVars>
      </dgm:prSet>
      <dgm:spPr/>
    </dgm:pt>
    <dgm:pt modelId="{E4D52619-910F-4BBE-9F9C-1CC9030DD2D7}" type="pres">
      <dgm:prSet presAssocID="{432C9515-FC43-4B94-8569-520892622C41}" presName="tile3" presStyleLbl="node1" presStyleIdx="2" presStyleCnt="4"/>
      <dgm:spPr/>
    </dgm:pt>
    <dgm:pt modelId="{DDDE3C5E-E12B-487F-B9A5-94AF1659A5A7}" type="pres">
      <dgm:prSet presAssocID="{432C9515-FC43-4B94-8569-520892622C41}" presName="tile3text" presStyleLbl="node1" presStyleIdx="2" presStyleCnt="4">
        <dgm:presLayoutVars>
          <dgm:chMax val="0"/>
          <dgm:chPref val="0"/>
          <dgm:bulletEnabled val="1"/>
        </dgm:presLayoutVars>
      </dgm:prSet>
      <dgm:spPr/>
    </dgm:pt>
    <dgm:pt modelId="{953F782B-572C-42C2-B59E-CA75D3069D28}" type="pres">
      <dgm:prSet presAssocID="{432C9515-FC43-4B94-8569-520892622C41}" presName="tile4" presStyleLbl="node1" presStyleIdx="3" presStyleCnt="4"/>
      <dgm:spPr/>
    </dgm:pt>
    <dgm:pt modelId="{D27945F3-BCFF-4FAD-A446-B08A0EBAD93E}" type="pres">
      <dgm:prSet presAssocID="{432C9515-FC43-4B94-8569-520892622C41}" presName="tile4text" presStyleLbl="node1" presStyleIdx="3" presStyleCnt="4">
        <dgm:presLayoutVars>
          <dgm:chMax val="0"/>
          <dgm:chPref val="0"/>
          <dgm:bulletEnabled val="1"/>
        </dgm:presLayoutVars>
      </dgm:prSet>
      <dgm:spPr/>
    </dgm:pt>
    <dgm:pt modelId="{683C4A72-9489-4917-BE73-C1D4A16A1F46}" type="pres">
      <dgm:prSet presAssocID="{432C9515-FC43-4B94-8569-520892622C41}" presName="centerTile" presStyleLbl="fgShp" presStyleIdx="0" presStyleCnt="1">
        <dgm:presLayoutVars>
          <dgm:chMax val="0"/>
          <dgm:chPref val="0"/>
        </dgm:presLayoutVars>
      </dgm:prSet>
      <dgm:spPr/>
    </dgm:pt>
  </dgm:ptLst>
  <dgm:cxnLst>
    <dgm:cxn modelId="{5EE8E502-0544-498D-81E4-361D7FAEA906}" type="presOf" srcId="{D64D981B-BE0A-471B-92DB-2BB971A2C9B3}" destId="{953F782B-572C-42C2-B59E-CA75D3069D28}" srcOrd="0" destOrd="0" presId="urn:microsoft.com/office/officeart/2005/8/layout/matrix1"/>
    <dgm:cxn modelId="{4EF8F80E-8421-465E-9193-9DABAA5100C7}" srcId="{9DCDF88D-54ED-4D7F-AB8D-F6CFE6794A5C}" destId="{6567FC1A-DF6B-456C-B916-64E01D69A52C}" srcOrd="0" destOrd="0" parTransId="{121C9230-BE23-4F41-B0D4-84529C42ACC6}" sibTransId="{CEFB6EDE-3B0F-4F0D-8A51-615FB60455C4}"/>
    <dgm:cxn modelId="{2FB95811-84D9-4A82-9ED1-27B8C87DCA76}" type="presOf" srcId="{607F0CD8-3D7F-4B13-AC12-B76F60D8484D}" destId="{DDDE3C5E-E12B-487F-B9A5-94AF1659A5A7}" srcOrd="1" destOrd="0" presId="urn:microsoft.com/office/officeart/2005/8/layout/matrix1"/>
    <dgm:cxn modelId="{BED1FD2A-6C1D-41B9-AA27-19B650AF3920}" srcId="{9DCDF88D-54ED-4D7F-AB8D-F6CFE6794A5C}" destId="{D64D981B-BE0A-471B-92DB-2BB971A2C9B3}" srcOrd="3" destOrd="0" parTransId="{33F45767-367E-4690-9FF3-0726B1E4055D}" sibTransId="{02A36ABC-106A-4898-AFE2-A67A424709E4}"/>
    <dgm:cxn modelId="{76F4D055-3D71-4A8B-90F9-D2E49E667940}" type="presOf" srcId="{4536EA97-09D5-4B3C-8FB0-ABFFBC95BBF2}" destId="{DF4B62C5-B3AC-4C5B-8F05-2960ABF17BE0}" srcOrd="0" destOrd="0" presId="urn:microsoft.com/office/officeart/2005/8/layout/matrix1"/>
    <dgm:cxn modelId="{8575637C-C075-494F-BA41-F9BD0E4D3EFE}" type="presOf" srcId="{6567FC1A-DF6B-456C-B916-64E01D69A52C}" destId="{28E4BAFA-2178-45EC-9CAD-EB4B1E9E3EE4}" srcOrd="0" destOrd="0" presId="urn:microsoft.com/office/officeart/2005/8/layout/matrix1"/>
    <dgm:cxn modelId="{BF63E17F-B025-4BDF-B45D-DF591D2D1B73}" srcId="{9DCDF88D-54ED-4D7F-AB8D-F6CFE6794A5C}" destId="{4536EA97-09D5-4B3C-8FB0-ABFFBC95BBF2}" srcOrd="1" destOrd="0" parTransId="{07D2DB51-4A84-48F7-A4FD-FAE71B7497D8}" sibTransId="{37AB2FD1-3DC5-4FD8-B64F-ABE7ADF0AA0C}"/>
    <dgm:cxn modelId="{840E7681-5A5C-4C70-888B-4237D53D6871}" type="presOf" srcId="{9DCDF88D-54ED-4D7F-AB8D-F6CFE6794A5C}" destId="{683C4A72-9489-4917-BE73-C1D4A16A1F46}" srcOrd="0" destOrd="0" presId="urn:microsoft.com/office/officeart/2005/8/layout/matrix1"/>
    <dgm:cxn modelId="{9A9EF184-288C-4D6D-9D61-43555A5D6F04}" srcId="{9DCDF88D-54ED-4D7F-AB8D-F6CFE6794A5C}" destId="{607F0CD8-3D7F-4B13-AC12-B76F60D8484D}" srcOrd="2" destOrd="0" parTransId="{A3D237F6-C55C-4480-81E3-482615B65D91}" sibTransId="{98F584A2-73F7-4522-A57F-66EF0850E6FD}"/>
    <dgm:cxn modelId="{A1FC518D-B53F-4A1D-AD3B-AA71DB7BF689}" type="presOf" srcId="{607F0CD8-3D7F-4B13-AC12-B76F60D8484D}" destId="{E4D52619-910F-4BBE-9F9C-1CC9030DD2D7}" srcOrd="0" destOrd="0" presId="urn:microsoft.com/office/officeart/2005/8/layout/matrix1"/>
    <dgm:cxn modelId="{52B4AB93-79CF-452B-B72F-48F95EB73024}" type="presOf" srcId="{432C9515-FC43-4B94-8569-520892622C41}" destId="{CBF4D043-4374-47A7-8704-EDFB5E129CC9}" srcOrd="0" destOrd="0" presId="urn:microsoft.com/office/officeart/2005/8/layout/matrix1"/>
    <dgm:cxn modelId="{68A3ACB0-7503-47CD-8139-D945E6331151}" type="presOf" srcId="{4536EA97-09D5-4B3C-8FB0-ABFFBC95BBF2}" destId="{D955374A-5548-4596-A1F9-62A6C1FB4309}" srcOrd="1" destOrd="0" presId="urn:microsoft.com/office/officeart/2005/8/layout/matrix1"/>
    <dgm:cxn modelId="{D38BBEB5-6D09-4C16-B2A5-81406E4EE426}" srcId="{432C9515-FC43-4B94-8569-520892622C41}" destId="{9DCDF88D-54ED-4D7F-AB8D-F6CFE6794A5C}" srcOrd="0" destOrd="0" parTransId="{3F377E49-C14A-4F4F-BF3B-ED21FC08AA5E}" sibTransId="{F79CCC87-D734-46E2-AA39-AEF56381112A}"/>
    <dgm:cxn modelId="{59E7FAD2-3664-4DDD-9489-521699D714CC}" type="presOf" srcId="{D64D981B-BE0A-471B-92DB-2BB971A2C9B3}" destId="{D27945F3-BCFF-4FAD-A446-B08A0EBAD93E}" srcOrd="1" destOrd="0" presId="urn:microsoft.com/office/officeart/2005/8/layout/matrix1"/>
    <dgm:cxn modelId="{79ECE6FD-73FB-4D1F-AB0C-C1615C121028}" type="presOf" srcId="{6567FC1A-DF6B-456C-B916-64E01D69A52C}" destId="{992C25A6-4EA4-4EC0-956D-D94C9A2663C5}" srcOrd="1" destOrd="0" presId="urn:microsoft.com/office/officeart/2005/8/layout/matrix1"/>
    <dgm:cxn modelId="{09A968E4-5F3F-4FCF-85A9-CFEFCC3E3834}" type="presParOf" srcId="{CBF4D043-4374-47A7-8704-EDFB5E129CC9}" destId="{17B4C4BA-8B3E-45FC-87E7-F54379D43958}" srcOrd="0" destOrd="0" presId="urn:microsoft.com/office/officeart/2005/8/layout/matrix1"/>
    <dgm:cxn modelId="{D70CC304-59D2-4E01-8DDE-7BCE4C255DA9}" type="presParOf" srcId="{17B4C4BA-8B3E-45FC-87E7-F54379D43958}" destId="{28E4BAFA-2178-45EC-9CAD-EB4B1E9E3EE4}" srcOrd="0" destOrd="0" presId="urn:microsoft.com/office/officeart/2005/8/layout/matrix1"/>
    <dgm:cxn modelId="{9D99EBCA-9409-41C1-BFB4-A561D8A66232}" type="presParOf" srcId="{17B4C4BA-8B3E-45FC-87E7-F54379D43958}" destId="{992C25A6-4EA4-4EC0-956D-D94C9A2663C5}" srcOrd="1" destOrd="0" presId="urn:microsoft.com/office/officeart/2005/8/layout/matrix1"/>
    <dgm:cxn modelId="{8D8F9BA1-4211-4484-A5C2-218744880CCD}" type="presParOf" srcId="{17B4C4BA-8B3E-45FC-87E7-F54379D43958}" destId="{DF4B62C5-B3AC-4C5B-8F05-2960ABF17BE0}" srcOrd="2" destOrd="0" presId="urn:microsoft.com/office/officeart/2005/8/layout/matrix1"/>
    <dgm:cxn modelId="{474EF8FF-230E-46AA-AF59-8E881CFF8E84}" type="presParOf" srcId="{17B4C4BA-8B3E-45FC-87E7-F54379D43958}" destId="{D955374A-5548-4596-A1F9-62A6C1FB4309}" srcOrd="3" destOrd="0" presId="urn:microsoft.com/office/officeart/2005/8/layout/matrix1"/>
    <dgm:cxn modelId="{080253CD-2D91-45D5-9D46-5E7EE2BD8CF0}" type="presParOf" srcId="{17B4C4BA-8B3E-45FC-87E7-F54379D43958}" destId="{E4D52619-910F-4BBE-9F9C-1CC9030DD2D7}" srcOrd="4" destOrd="0" presId="urn:microsoft.com/office/officeart/2005/8/layout/matrix1"/>
    <dgm:cxn modelId="{892DBD8A-35B5-4246-8F84-44AF2F2960D7}" type="presParOf" srcId="{17B4C4BA-8B3E-45FC-87E7-F54379D43958}" destId="{DDDE3C5E-E12B-487F-B9A5-94AF1659A5A7}" srcOrd="5" destOrd="0" presId="urn:microsoft.com/office/officeart/2005/8/layout/matrix1"/>
    <dgm:cxn modelId="{86E8ED3E-E931-43BA-BC99-E2F1FDC5C06A}" type="presParOf" srcId="{17B4C4BA-8B3E-45FC-87E7-F54379D43958}" destId="{953F782B-572C-42C2-B59E-CA75D3069D28}" srcOrd="6" destOrd="0" presId="urn:microsoft.com/office/officeart/2005/8/layout/matrix1"/>
    <dgm:cxn modelId="{C1B45B2D-4869-452E-9EE4-B571DF084FBD}" type="presParOf" srcId="{17B4C4BA-8B3E-45FC-87E7-F54379D43958}" destId="{D27945F3-BCFF-4FAD-A446-B08A0EBAD93E}" srcOrd="7" destOrd="0" presId="urn:microsoft.com/office/officeart/2005/8/layout/matrix1"/>
    <dgm:cxn modelId="{1431D6BA-46CD-4C4B-98E5-86D801B5D68E}" type="presParOf" srcId="{CBF4D043-4374-47A7-8704-EDFB5E129CC9}" destId="{683C4A72-9489-4917-BE73-C1D4A16A1F4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9A341-5E61-4453-8F28-EF4178C728D3}">
      <dsp:nvSpPr>
        <dsp:cNvPr id="0" name=""/>
        <dsp:cNvSpPr/>
      </dsp:nvSpPr>
      <dsp:spPr>
        <a:xfrm>
          <a:off x="0" y="3579249"/>
          <a:ext cx="6245352" cy="11747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Grotesque" panose="020B0504020202020204" pitchFamily="34" charset="0"/>
            </a:rPr>
            <a:t>Vårt</a:t>
          </a:r>
          <a:r>
            <a:rPr lang="en-US" sz="1700" kern="1200" dirty="0">
              <a:latin typeface="Grotesque" panose="020B0504020202020204" pitchFamily="34" charset="0"/>
            </a:rPr>
            <a:t> </a:t>
          </a:r>
          <a:r>
            <a:rPr lang="en-US" sz="1700" kern="1200" dirty="0" err="1">
              <a:latin typeface="Grotesque" panose="020B0504020202020204" pitchFamily="34" charset="0"/>
            </a:rPr>
            <a:t>förbund</a:t>
          </a:r>
          <a:r>
            <a:rPr lang="en-US" sz="1700" kern="1200" dirty="0">
              <a:latin typeface="Grotesque" panose="020B0504020202020204" pitchFamily="34" charset="0"/>
            </a:rPr>
            <a:t> </a:t>
          </a:r>
          <a:r>
            <a:rPr lang="en-US" sz="1700" kern="1200" dirty="0" err="1">
              <a:latin typeface="Grotesque" panose="020B0504020202020204" pitchFamily="34" charset="0"/>
            </a:rPr>
            <a:t>är</a:t>
          </a:r>
          <a:r>
            <a:rPr lang="en-US" sz="1700" kern="1200" dirty="0">
              <a:latin typeface="Grotesque" panose="020B0504020202020204" pitchFamily="34" charset="0"/>
            </a:rPr>
            <a:t> den </a:t>
          </a:r>
          <a:r>
            <a:rPr lang="en-US" sz="1700" kern="1200" dirty="0" err="1">
              <a:latin typeface="Grotesque" panose="020B0504020202020204" pitchFamily="34" charset="0"/>
            </a:rPr>
            <a:t>enda</a:t>
          </a:r>
          <a:r>
            <a:rPr lang="en-US" sz="1700" kern="1200" dirty="0">
              <a:latin typeface="Grotesque" panose="020B0504020202020204" pitchFamily="34" charset="0"/>
            </a:rPr>
            <a:t> </a:t>
          </a:r>
          <a:r>
            <a:rPr lang="en-US" sz="1700" kern="1200" dirty="0" err="1">
              <a:latin typeface="Grotesque" panose="020B0504020202020204" pitchFamily="34" charset="0"/>
            </a:rPr>
            <a:t>rikstäckande</a:t>
          </a:r>
          <a:r>
            <a:rPr lang="en-US" sz="1700" kern="1200" dirty="0">
              <a:latin typeface="Grotesque" panose="020B0504020202020204" pitchFamily="34" charset="0"/>
            </a:rPr>
            <a:t> </a:t>
          </a:r>
          <a:r>
            <a:rPr lang="en-US" sz="1700" kern="1200" dirty="0" err="1">
              <a:latin typeface="Grotesque" panose="020B0504020202020204" pitchFamily="34" charset="0"/>
            </a:rPr>
            <a:t>organisationen</a:t>
          </a:r>
          <a:r>
            <a:rPr lang="en-US" sz="1700" kern="1200" dirty="0">
              <a:latin typeface="Grotesque" panose="020B0504020202020204" pitchFamily="34" charset="0"/>
            </a:rPr>
            <a:t> </a:t>
          </a:r>
          <a:r>
            <a:rPr lang="en-US" sz="1700" kern="1200" dirty="0" err="1">
              <a:latin typeface="Grotesque" panose="020B0504020202020204" pitchFamily="34" charset="0"/>
            </a:rPr>
            <a:t>som</a:t>
          </a:r>
          <a:r>
            <a:rPr lang="en-US" sz="1700" kern="1200" dirty="0">
              <a:latin typeface="Grotesque" panose="020B0504020202020204" pitchFamily="34" charset="0"/>
            </a:rPr>
            <a:t> </a:t>
          </a:r>
          <a:r>
            <a:rPr lang="en-US" sz="1700" kern="1200" dirty="0" err="1">
              <a:latin typeface="Grotesque" panose="020B0504020202020204" pitchFamily="34" charset="0"/>
            </a:rPr>
            <a:t>bevakar</a:t>
          </a:r>
          <a:r>
            <a:rPr lang="en-US" sz="1700" kern="1200" dirty="0">
              <a:latin typeface="Grotesque" panose="020B0504020202020204" pitchFamily="34" charset="0"/>
            </a:rPr>
            <a:t> </a:t>
          </a:r>
          <a:r>
            <a:rPr lang="en-US" sz="1700" kern="1200" dirty="0" err="1">
              <a:latin typeface="Grotesque" panose="020B0504020202020204" pitchFamily="34" charset="0"/>
            </a:rPr>
            <a:t>fiskerätten</a:t>
          </a:r>
          <a:r>
            <a:rPr lang="en-US" sz="1700" kern="1200" dirty="0">
              <a:latin typeface="Grotesque" panose="020B0504020202020204" pitchFamily="34" charset="0"/>
            </a:rPr>
            <a:t>, </a:t>
          </a:r>
          <a:r>
            <a:rPr lang="en-US" sz="1700" kern="1200" dirty="0" err="1">
              <a:latin typeface="Grotesque" panose="020B0504020202020204" pitchFamily="34" charset="0"/>
            </a:rPr>
            <a:t>fiskevården</a:t>
          </a:r>
          <a:r>
            <a:rPr lang="en-US" sz="1700" kern="1200" dirty="0">
              <a:latin typeface="Grotesque" panose="020B0504020202020204" pitchFamily="34" charset="0"/>
            </a:rPr>
            <a:t> och </a:t>
          </a:r>
          <a:r>
            <a:rPr lang="en-US" sz="1700" kern="1200" dirty="0" err="1">
              <a:latin typeface="Grotesque" panose="020B0504020202020204" pitchFamily="34" charset="0"/>
            </a:rPr>
            <a:t>fiskevattnens</a:t>
          </a:r>
          <a:r>
            <a:rPr lang="en-US" sz="1700" kern="1200" dirty="0">
              <a:latin typeface="Grotesque" panose="020B0504020202020204" pitchFamily="34" charset="0"/>
            </a:rPr>
            <a:t> </a:t>
          </a:r>
          <a:r>
            <a:rPr lang="en-US" sz="1700" kern="1200" dirty="0" err="1">
              <a:latin typeface="Grotesque" panose="020B0504020202020204" pitchFamily="34" charset="0"/>
            </a:rPr>
            <a:t>utveckling</a:t>
          </a:r>
          <a:r>
            <a:rPr lang="en-US" sz="1700" kern="1200" dirty="0">
              <a:latin typeface="Grotesque" panose="020B0504020202020204" pitchFamily="34" charset="0"/>
            </a:rPr>
            <a:t> </a:t>
          </a:r>
          <a:r>
            <a:rPr lang="en-US" sz="1700" kern="1200" dirty="0" err="1">
              <a:latin typeface="Grotesque" panose="020B0504020202020204" pitchFamily="34" charset="0"/>
            </a:rPr>
            <a:t>ur</a:t>
          </a:r>
          <a:r>
            <a:rPr lang="en-US" sz="1700" kern="1200" dirty="0">
              <a:latin typeface="Grotesque" panose="020B0504020202020204" pitchFamily="34" charset="0"/>
            </a:rPr>
            <a:t> </a:t>
          </a:r>
          <a:r>
            <a:rPr lang="en-US" sz="1700" kern="1200" dirty="0" err="1">
              <a:latin typeface="Grotesque" panose="020B0504020202020204" pitchFamily="34" charset="0"/>
            </a:rPr>
            <a:t>ett</a:t>
          </a:r>
          <a:r>
            <a:rPr lang="en-US" sz="1700" kern="1200" dirty="0">
              <a:latin typeface="Grotesque" panose="020B0504020202020204" pitchFamily="34" charset="0"/>
            </a:rPr>
            <a:t> </a:t>
          </a:r>
          <a:r>
            <a:rPr lang="en-US" sz="1700" kern="1200" dirty="0" err="1">
              <a:latin typeface="Grotesque" panose="020B0504020202020204" pitchFamily="34" charset="0"/>
            </a:rPr>
            <a:t>ägarperspektiv</a:t>
          </a:r>
          <a:r>
            <a:rPr lang="en-US" sz="1700" kern="1200" dirty="0">
              <a:latin typeface="Grotesque" panose="020B0504020202020204" pitchFamily="34" charset="0"/>
            </a:rPr>
            <a:t> och </a:t>
          </a:r>
          <a:r>
            <a:rPr lang="en-US" sz="1700" kern="1200" dirty="0" err="1">
              <a:latin typeface="Grotesque" panose="020B0504020202020204" pitchFamily="34" charset="0"/>
            </a:rPr>
            <a:t>som</a:t>
          </a:r>
          <a:r>
            <a:rPr lang="en-US" sz="1700" kern="1200" dirty="0">
              <a:latin typeface="Grotesque" panose="020B0504020202020204" pitchFamily="34" charset="0"/>
            </a:rPr>
            <a:t> </a:t>
          </a:r>
          <a:r>
            <a:rPr lang="en-US" sz="1700" kern="1200" dirty="0" err="1">
              <a:latin typeface="Grotesque" panose="020B0504020202020204" pitchFamily="34" charset="0"/>
            </a:rPr>
            <a:t>kopplar</a:t>
          </a:r>
          <a:r>
            <a:rPr lang="en-US" sz="1700" kern="1200" dirty="0">
              <a:latin typeface="Grotesque" panose="020B0504020202020204" pitchFamily="34" charset="0"/>
            </a:rPr>
            <a:t> </a:t>
          </a:r>
          <a:r>
            <a:rPr lang="en-US" sz="1700" kern="1200" dirty="0" err="1">
              <a:latin typeface="Grotesque" panose="020B0504020202020204" pitchFamily="34" charset="0"/>
            </a:rPr>
            <a:t>ihop</a:t>
          </a:r>
          <a:r>
            <a:rPr lang="en-US" sz="1700" kern="1200" dirty="0">
              <a:latin typeface="Grotesque" panose="020B0504020202020204" pitchFamily="34" charset="0"/>
            </a:rPr>
            <a:t> </a:t>
          </a:r>
          <a:r>
            <a:rPr lang="en-US" sz="1700" kern="1200" dirty="0" err="1">
              <a:latin typeface="Grotesque" panose="020B0504020202020204" pitchFamily="34" charset="0"/>
            </a:rPr>
            <a:t>äganderätten</a:t>
          </a:r>
          <a:r>
            <a:rPr lang="en-US" sz="1700" kern="1200" dirty="0">
              <a:latin typeface="Grotesque" panose="020B0504020202020204" pitchFamily="34" charset="0"/>
            </a:rPr>
            <a:t> med </a:t>
          </a:r>
          <a:r>
            <a:rPr lang="en-US" sz="1700" kern="1200" dirty="0" err="1">
              <a:latin typeface="Grotesque" panose="020B0504020202020204" pitchFamily="34" charset="0"/>
            </a:rPr>
            <a:t>en</a:t>
          </a:r>
          <a:r>
            <a:rPr lang="en-US" sz="1700" kern="1200" dirty="0">
              <a:latin typeface="Grotesque" panose="020B0504020202020204" pitchFamily="34" charset="0"/>
            </a:rPr>
            <a:t> </a:t>
          </a:r>
          <a:r>
            <a:rPr lang="en-US" sz="1700" kern="1200" dirty="0" err="1">
              <a:latin typeface="Grotesque" panose="020B0504020202020204" pitchFamily="34" charset="0"/>
            </a:rPr>
            <a:t>ansvarsfull</a:t>
          </a:r>
          <a:r>
            <a:rPr lang="en-US" sz="1700" kern="1200" dirty="0">
              <a:latin typeface="Grotesque" panose="020B0504020202020204" pitchFamily="34" charset="0"/>
            </a:rPr>
            <a:t> </a:t>
          </a:r>
          <a:r>
            <a:rPr lang="en-US" sz="1700" kern="1200" dirty="0" err="1">
              <a:latin typeface="Grotesque" panose="020B0504020202020204" pitchFamily="34" charset="0"/>
            </a:rPr>
            <a:t>fiskeförvaltning</a:t>
          </a:r>
          <a:r>
            <a:rPr lang="en-US" sz="1700" kern="1200" dirty="0">
              <a:latin typeface="Grotesque" panose="020B0504020202020204" pitchFamily="34" charset="0"/>
            </a:rPr>
            <a:t>. </a:t>
          </a:r>
        </a:p>
      </dsp:txBody>
      <dsp:txXfrm>
        <a:off x="0" y="3579249"/>
        <a:ext cx="6245352" cy="1174789"/>
      </dsp:txXfrm>
    </dsp:sp>
    <dsp:sp modelId="{095372CF-815A-4B6D-99D9-9C97AACD7405}">
      <dsp:nvSpPr>
        <dsp:cNvPr id="0" name=""/>
        <dsp:cNvSpPr/>
      </dsp:nvSpPr>
      <dsp:spPr>
        <a:xfrm rot="10800000">
          <a:off x="0" y="1790045"/>
          <a:ext cx="6245352" cy="180682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Grotesque" panose="020B0504020202020204" pitchFamily="34" charset="0"/>
            </a:rPr>
            <a:t>Vi </a:t>
          </a:r>
          <a:r>
            <a:rPr lang="en-US" sz="1700" kern="1200" dirty="0" err="1">
              <a:latin typeface="Grotesque" panose="020B0504020202020204" pitchFamily="34" charset="0"/>
            </a:rPr>
            <a:t>bevakar</a:t>
          </a:r>
          <a:r>
            <a:rPr lang="en-US" sz="1700" kern="1200" dirty="0">
              <a:latin typeface="Grotesque" panose="020B0504020202020204" pitchFamily="34" charset="0"/>
            </a:rPr>
            <a:t> </a:t>
          </a:r>
          <a:r>
            <a:rPr lang="en-US" sz="1700" kern="1200" dirty="0" err="1">
              <a:latin typeface="Grotesque" panose="020B0504020202020204" pitchFamily="34" charset="0"/>
            </a:rPr>
            <a:t>äganderätten</a:t>
          </a:r>
          <a:r>
            <a:rPr lang="en-US" sz="1700" kern="1200" dirty="0">
              <a:latin typeface="Grotesque" panose="020B0504020202020204" pitchFamily="34" charset="0"/>
            </a:rPr>
            <a:t> och </a:t>
          </a:r>
          <a:r>
            <a:rPr lang="en-US" sz="1700" kern="1200" dirty="0" err="1">
              <a:latin typeface="Grotesque" panose="020B0504020202020204" pitchFamily="34" charset="0"/>
            </a:rPr>
            <a:t>arbetar</a:t>
          </a:r>
          <a:r>
            <a:rPr lang="en-US" sz="1700" kern="1200" dirty="0">
              <a:latin typeface="Grotesque" panose="020B0504020202020204" pitchFamily="34" charset="0"/>
            </a:rPr>
            <a:t> för </a:t>
          </a:r>
          <a:r>
            <a:rPr lang="en-US" sz="1700" kern="1200" dirty="0" err="1">
              <a:latin typeface="Grotesque" panose="020B0504020202020204" pitchFamily="34" charset="0"/>
            </a:rPr>
            <a:t>att</a:t>
          </a:r>
          <a:r>
            <a:rPr lang="en-US" sz="1700" kern="1200" dirty="0">
              <a:latin typeface="Grotesque" panose="020B0504020202020204" pitchFamily="34" charset="0"/>
            </a:rPr>
            <a:t> </a:t>
          </a:r>
          <a:r>
            <a:rPr lang="en-US" sz="1700" kern="1200" dirty="0" err="1">
              <a:latin typeface="Grotesque" panose="020B0504020202020204" pitchFamily="34" charset="0"/>
            </a:rPr>
            <a:t>påverka</a:t>
          </a:r>
          <a:r>
            <a:rPr lang="en-US" sz="1700" kern="1200" dirty="0">
              <a:latin typeface="Grotesque" panose="020B0504020202020204" pitchFamily="34" charset="0"/>
            </a:rPr>
            <a:t> </a:t>
          </a:r>
          <a:r>
            <a:rPr lang="en-US" sz="1700" kern="1200" dirty="0" err="1">
              <a:latin typeface="Grotesque" panose="020B0504020202020204" pitchFamily="34" charset="0"/>
            </a:rPr>
            <a:t>näringspolitiken</a:t>
          </a:r>
          <a:r>
            <a:rPr lang="en-US" sz="1700" kern="1200" dirty="0">
              <a:latin typeface="Grotesque" panose="020B0504020202020204" pitchFamily="34" charset="0"/>
            </a:rPr>
            <a:t> och för </a:t>
          </a:r>
          <a:r>
            <a:rPr lang="en-US" sz="1700" kern="1200" dirty="0" err="1">
              <a:latin typeface="Grotesque" panose="020B0504020202020204" pitchFamily="34" charset="0"/>
            </a:rPr>
            <a:t>att</a:t>
          </a:r>
          <a:r>
            <a:rPr lang="en-US" sz="1700" kern="1200" dirty="0">
              <a:latin typeface="Grotesque" panose="020B0504020202020204" pitchFamily="34" charset="0"/>
            </a:rPr>
            <a:t> </a:t>
          </a:r>
          <a:r>
            <a:rPr lang="en-US" sz="1700" kern="1200" dirty="0" err="1">
              <a:latin typeface="Grotesque" panose="020B0504020202020204" pitchFamily="34" charset="0"/>
            </a:rPr>
            <a:t>stimulera</a:t>
          </a:r>
          <a:r>
            <a:rPr lang="en-US" sz="1700" kern="1200" dirty="0">
              <a:latin typeface="Grotesque" panose="020B0504020202020204" pitchFamily="34" charset="0"/>
            </a:rPr>
            <a:t> </a:t>
          </a:r>
          <a:r>
            <a:rPr lang="en-US" sz="1700" kern="1200" dirty="0" err="1">
              <a:latin typeface="Grotesque" panose="020B0504020202020204" pitchFamily="34" charset="0"/>
            </a:rPr>
            <a:t>fiskevattnens</a:t>
          </a:r>
          <a:r>
            <a:rPr lang="en-US" sz="1700" kern="1200" dirty="0">
              <a:latin typeface="Grotesque" panose="020B0504020202020204" pitchFamily="34" charset="0"/>
            </a:rPr>
            <a:t> </a:t>
          </a:r>
          <a:r>
            <a:rPr lang="en-US" sz="1700" kern="1200" dirty="0" err="1">
              <a:latin typeface="Grotesque" panose="020B0504020202020204" pitchFamily="34" charset="0"/>
            </a:rPr>
            <a:t>utveckling</a:t>
          </a:r>
          <a:r>
            <a:rPr lang="en-US" sz="1700" kern="1200" dirty="0">
              <a:latin typeface="Grotesque" panose="020B0504020202020204" pitchFamily="34" charset="0"/>
            </a:rPr>
            <a:t> </a:t>
          </a:r>
          <a:r>
            <a:rPr lang="en-US" sz="1700" kern="1200" dirty="0" err="1">
              <a:latin typeface="Grotesque" panose="020B0504020202020204" pitchFamily="34" charset="0"/>
            </a:rPr>
            <a:t>som</a:t>
          </a:r>
          <a:r>
            <a:rPr lang="en-US" sz="1700" kern="1200" dirty="0">
              <a:latin typeface="Grotesque" panose="020B0504020202020204" pitchFamily="34" charset="0"/>
            </a:rPr>
            <a:t> </a:t>
          </a:r>
          <a:r>
            <a:rPr lang="en-US" sz="1700" kern="1200" dirty="0" err="1">
              <a:latin typeface="Grotesque" panose="020B0504020202020204" pitchFamily="34" charset="0"/>
            </a:rPr>
            <a:t>ekonomisk</a:t>
          </a:r>
          <a:r>
            <a:rPr lang="en-US" sz="1700" kern="1200" dirty="0">
              <a:latin typeface="Grotesque" panose="020B0504020202020204" pitchFamily="34" charset="0"/>
            </a:rPr>
            <a:t> och </a:t>
          </a:r>
          <a:r>
            <a:rPr lang="en-US" sz="1700" kern="1200" dirty="0" err="1">
              <a:latin typeface="Grotesque" panose="020B0504020202020204" pitchFamily="34" charset="0"/>
            </a:rPr>
            <a:t>biologisk</a:t>
          </a:r>
          <a:r>
            <a:rPr lang="en-US" sz="1700" kern="1200" dirty="0">
              <a:latin typeface="Grotesque" panose="020B0504020202020204" pitchFamily="34" charset="0"/>
            </a:rPr>
            <a:t> </a:t>
          </a:r>
          <a:r>
            <a:rPr lang="en-US" sz="1700" kern="1200" dirty="0" err="1">
              <a:latin typeface="Grotesque" panose="020B0504020202020204" pitchFamily="34" charset="0"/>
            </a:rPr>
            <a:t>resurs</a:t>
          </a:r>
          <a:r>
            <a:rPr lang="en-US" sz="1700" kern="1200" dirty="0">
              <a:latin typeface="Grotesque" panose="020B0504020202020204" pitchFamily="34" charset="0"/>
            </a:rPr>
            <a:t>. </a:t>
          </a:r>
        </a:p>
      </dsp:txBody>
      <dsp:txXfrm rot="10800000">
        <a:off x="0" y="1790045"/>
        <a:ext cx="6245352" cy="1174021"/>
      </dsp:txXfrm>
    </dsp:sp>
    <dsp:sp modelId="{350C78DA-9CF0-4A12-A49C-3032DB122347}">
      <dsp:nvSpPr>
        <dsp:cNvPr id="0" name=""/>
        <dsp:cNvSpPr/>
      </dsp:nvSpPr>
      <dsp:spPr>
        <a:xfrm rot="10800000">
          <a:off x="0" y="840"/>
          <a:ext cx="6245352" cy="180682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Grotesque" panose="020B0504020202020204" pitchFamily="34" charset="0"/>
            </a:rPr>
            <a:t>Sveriges Fiskevattenägareförbund </a:t>
          </a:r>
          <a:r>
            <a:rPr lang="en-US" sz="1700" kern="1200" dirty="0" err="1">
              <a:latin typeface="Grotesque" panose="020B0504020202020204" pitchFamily="34" charset="0"/>
            </a:rPr>
            <a:t>är</a:t>
          </a:r>
          <a:r>
            <a:rPr lang="en-US" sz="1700" kern="1200" dirty="0">
              <a:latin typeface="Grotesque" panose="020B0504020202020204" pitchFamily="34" charset="0"/>
            </a:rPr>
            <a:t> </a:t>
          </a:r>
          <a:r>
            <a:rPr lang="en-US" sz="1700" kern="1200" dirty="0" err="1">
              <a:latin typeface="Grotesque" panose="020B0504020202020204" pitchFamily="34" charset="0"/>
            </a:rPr>
            <a:t>en</a:t>
          </a:r>
          <a:r>
            <a:rPr lang="en-US" sz="1700" kern="1200" dirty="0">
              <a:latin typeface="Grotesque" panose="020B0504020202020204" pitchFamily="34" charset="0"/>
            </a:rPr>
            <a:t> </a:t>
          </a:r>
          <a:r>
            <a:rPr lang="en-US" sz="1700" kern="1200" dirty="0" err="1">
              <a:latin typeface="Grotesque" panose="020B0504020202020204" pitchFamily="34" charset="0"/>
            </a:rPr>
            <a:t>rikstäckande</a:t>
          </a:r>
          <a:r>
            <a:rPr lang="en-US" sz="1700" kern="1200" dirty="0">
              <a:latin typeface="Grotesque" panose="020B0504020202020204" pitchFamily="34" charset="0"/>
            </a:rPr>
            <a:t> </a:t>
          </a:r>
          <a:r>
            <a:rPr lang="en-US" sz="1700" kern="1200" dirty="0" err="1">
              <a:latin typeface="Grotesque" panose="020B0504020202020204" pitchFamily="34" charset="0"/>
            </a:rPr>
            <a:t>intresseorganisation</a:t>
          </a:r>
          <a:r>
            <a:rPr lang="en-US" sz="1700" kern="1200" dirty="0">
              <a:latin typeface="Grotesque" panose="020B0504020202020204" pitchFamily="34" charset="0"/>
            </a:rPr>
            <a:t> för </a:t>
          </a:r>
          <a:r>
            <a:rPr lang="en-US" sz="1700" kern="1200" dirty="0" err="1">
              <a:latin typeface="Grotesque" panose="020B0504020202020204" pitchFamily="34" charset="0"/>
            </a:rPr>
            <a:t>landets</a:t>
          </a:r>
          <a:r>
            <a:rPr lang="en-US" sz="1700" kern="1200" dirty="0">
              <a:latin typeface="Grotesque" panose="020B0504020202020204" pitchFamily="34" charset="0"/>
            </a:rPr>
            <a:t> </a:t>
          </a:r>
          <a:r>
            <a:rPr lang="en-US" sz="1700" kern="1200" dirty="0" err="1">
              <a:latin typeface="Grotesque" panose="020B0504020202020204" pitchFamily="34" charset="0"/>
            </a:rPr>
            <a:t>ägare</a:t>
          </a:r>
          <a:r>
            <a:rPr lang="en-US" sz="1700" kern="1200" dirty="0">
              <a:latin typeface="Grotesque" panose="020B0504020202020204" pitchFamily="34" charset="0"/>
            </a:rPr>
            <a:t> och </a:t>
          </a:r>
          <a:r>
            <a:rPr lang="en-US" sz="1700" kern="1200" dirty="0" err="1">
              <a:latin typeface="Grotesque" panose="020B0504020202020204" pitchFamily="34" charset="0"/>
            </a:rPr>
            <a:t>förvaltare</a:t>
          </a:r>
          <a:r>
            <a:rPr lang="en-US" sz="1700" kern="1200" dirty="0">
              <a:latin typeface="Grotesque" panose="020B0504020202020204" pitchFamily="34" charset="0"/>
            </a:rPr>
            <a:t> av </a:t>
          </a:r>
          <a:r>
            <a:rPr lang="en-US" sz="1700" kern="1200" dirty="0" err="1">
              <a:latin typeface="Grotesque" panose="020B0504020202020204" pitchFamily="34" charset="0"/>
            </a:rPr>
            <a:t>enskilda</a:t>
          </a:r>
          <a:r>
            <a:rPr lang="en-US" sz="1700" kern="1200" dirty="0">
              <a:latin typeface="Grotesque" panose="020B0504020202020204" pitchFamily="34" charset="0"/>
            </a:rPr>
            <a:t> </a:t>
          </a:r>
          <a:r>
            <a:rPr lang="en-US" sz="1700" kern="1200" dirty="0" err="1">
              <a:latin typeface="Grotesque" panose="020B0504020202020204" pitchFamily="34" charset="0"/>
            </a:rPr>
            <a:t>fiskevatten</a:t>
          </a:r>
          <a:r>
            <a:rPr lang="en-US" sz="1700" kern="1200" dirty="0">
              <a:latin typeface="Grotesque" panose="020B0504020202020204" pitchFamily="34" charset="0"/>
            </a:rPr>
            <a:t>. </a:t>
          </a:r>
        </a:p>
      </dsp:txBody>
      <dsp:txXfrm rot="10800000">
        <a:off x="0" y="840"/>
        <a:ext cx="6245352" cy="1174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4A8F6-F04C-4FF3-B9EC-E6823E2D6A3F}">
      <dsp:nvSpPr>
        <dsp:cNvPr id="0" name=""/>
        <dsp:cNvSpPr/>
      </dsp:nvSpPr>
      <dsp:spPr>
        <a:xfrm>
          <a:off x="0" y="0"/>
          <a:ext cx="5308549" cy="1426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US" sz="1400" kern="1200">
              <a:latin typeface="Grotesque" panose="020B0504020202020204" pitchFamily="34" charset="0"/>
            </a:rPr>
            <a:t>Vår </a:t>
          </a:r>
          <a:r>
            <a:rPr lang="en-US" sz="1400" b="1" kern="1200">
              <a:latin typeface="Grotesque" panose="020B0504020202020204" pitchFamily="34" charset="0"/>
            </a:rPr>
            <a:t>vision</a:t>
          </a:r>
          <a:r>
            <a:rPr lang="en-US" sz="1400" kern="1200">
              <a:latin typeface="Grotesque" panose="020B0504020202020204" pitchFamily="34" charset="0"/>
            </a:rPr>
            <a:t> är att alla enskilt ägda fiskevatten i Sverige förvaltas lokalt och aktivt samt vårdas ansvarsfullt och generera ett uthålligt biologiskt och ekonomiskt nyttjande till ägarnas och landsbygdens fromma.</a:t>
          </a:r>
        </a:p>
      </dsp:txBody>
      <dsp:txXfrm>
        <a:off x="41780" y="41780"/>
        <a:ext cx="3769282" cy="1342904"/>
      </dsp:txXfrm>
    </dsp:sp>
    <dsp:sp modelId="{916595C6-3278-42AD-B30B-D46AF7B6F315}">
      <dsp:nvSpPr>
        <dsp:cNvPr id="0" name=""/>
        <dsp:cNvSpPr/>
      </dsp:nvSpPr>
      <dsp:spPr>
        <a:xfrm>
          <a:off x="468401" y="1664208"/>
          <a:ext cx="5308549" cy="1426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rotesque" panose="020B0504020202020204" pitchFamily="34" charset="0"/>
            </a:rPr>
            <a:t>Vår </a:t>
          </a:r>
          <a:r>
            <a:rPr lang="en-US" sz="1400" b="1" kern="1200" dirty="0" err="1">
              <a:latin typeface="Grotesque" panose="020B0504020202020204" pitchFamily="34" charset="0"/>
            </a:rPr>
            <a:t>värdegrund</a:t>
          </a:r>
          <a:r>
            <a:rPr lang="en-US" sz="1400" b="1" kern="1200" dirty="0">
              <a:latin typeface="Grotesque" panose="020B0504020202020204" pitchFamily="34" charset="0"/>
            </a:rPr>
            <a:t> </a:t>
          </a:r>
          <a:r>
            <a:rPr lang="en-US" sz="1400" kern="1200" dirty="0" err="1">
              <a:latin typeface="Grotesque" panose="020B0504020202020204" pitchFamily="34" charset="0"/>
            </a:rPr>
            <a:t>är</a:t>
          </a:r>
          <a:r>
            <a:rPr lang="en-US" sz="1400" kern="1200" dirty="0">
              <a:latin typeface="Grotesque" panose="020B0504020202020204" pitchFamily="34" charset="0"/>
            </a:rPr>
            <a:t> </a:t>
          </a:r>
          <a:r>
            <a:rPr lang="en-US" sz="1400" kern="1200" dirty="0" err="1">
              <a:latin typeface="Grotesque" panose="020B0504020202020204" pitchFamily="34" charset="0"/>
            </a:rPr>
            <a:t>att</a:t>
          </a:r>
          <a:r>
            <a:rPr lang="en-US" sz="1400" kern="1200" dirty="0">
              <a:latin typeface="Grotesque" panose="020B0504020202020204" pitchFamily="34" charset="0"/>
            </a:rPr>
            <a:t> </a:t>
          </a:r>
          <a:r>
            <a:rPr lang="en-US" sz="1400" kern="1200" dirty="0" err="1">
              <a:latin typeface="Grotesque" panose="020B0504020202020204" pitchFamily="34" charset="0"/>
            </a:rPr>
            <a:t>ägandet</a:t>
          </a:r>
          <a:r>
            <a:rPr lang="en-US" sz="1400" kern="1200" dirty="0">
              <a:latin typeface="Grotesque" panose="020B0504020202020204" pitchFamily="34" charset="0"/>
            </a:rPr>
            <a:t> </a:t>
          </a:r>
          <a:r>
            <a:rPr lang="en-US" sz="1400" kern="1200" dirty="0" err="1">
              <a:latin typeface="Grotesque" panose="020B0504020202020204" pitchFamily="34" charset="0"/>
            </a:rPr>
            <a:t>är</a:t>
          </a:r>
          <a:r>
            <a:rPr lang="en-US" sz="1400" kern="1200" dirty="0">
              <a:latin typeface="Grotesque" panose="020B0504020202020204" pitchFamily="34" charset="0"/>
            </a:rPr>
            <a:t> den </a:t>
          </a:r>
          <a:r>
            <a:rPr lang="en-US" sz="1400" kern="1200" dirty="0" err="1">
              <a:latin typeface="Grotesque" panose="020B0504020202020204" pitchFamily="34" charset="0"/>
            </a:rPr>
            <a:t>bästa</a:t>
          </a:r>
          <a:r>
            <a:rPr lang="en-US" sz="1400" kern="1200" dirty="0">
              <a:latin typeface="Grotesque" panose="020B0504020202020204" pitchFamily="34" charset="0"/>
            </a:rPr>
            <a:t> </a:t>
          </a:r>
          <a:r>
            <a:rPr lang="en-US" sz="1400" kern="1200" dirty="0" err="1">
              <a:latin typeface="Grotesque" panose="020B0504020202020204" pitchFamily="34" charset="0"/>
            </a:rPr>
            <a:t>förutsättningen</a:t>
          </a:r>
          <a:r>
            <a:rPr lang="en-US" sz="1400" kern="1200" dirty="0">
              <a:latin typeface="Grotesque" panose="020B0504020202020204" pitchFamily="34" charset="0"/>
            </a:rPr>
            <a:t> för </a:t>
          </a:r>
          <a:r>
            <a:rPr lang="en-US" sz="1400" kern="1200" dirty="0" err="1">
              <a:latin typeface="Grotesque" panose="020B0504020202020204" pitchFamily="34" charset="0"/>
            </a:rPr>
            <a:t>att</a:t>
          </a:r>
          <a:r>
            <a:rPr lang="en-US" sz="1400" kern="1200" dirty="0">
              <a:latin typeface="Grotesque" panose="020B0504020202020204" pitchFamily="34" charset="0"/>
            </a:rPr>
            <a:t> den </a:t>
          </a:r>
          <a:r>
            <a:rPr lang="en-US" sz="1400" kern="1200" dirty="0" err="1">
              <a:latin typeface="Grotesque" panose="020B0504020202020204" pitchFamily="34" charset="0"/>
            </a:rPr>
            <a:t>begränsade</a:t>
          </a:r>
          <a:r>
            <a:rPr lang="en-US" sz="1400" kern="1200" dirty="0">
              <a:latin typeface="Grotesque" panose="020B0504020202020204" pitchFamily="34" charset="0"/>
            </a:rPr>
            <a:t> </a:t>
          </a:r>
          <a:r>
            <a:rPr lang="en-US" sz="1400" kern="1200" dirty="0" err="1">
              <a:latin typeface="Grotesque" panose="020B0504020202020204" pitchFamily="34" charset="0"/>
            </a:rPr>
            <a:t>resursen</a:t>
          </a:r>
          <a:r>
            <a:rPr lang="en-US" sz="1400" kern="1200" dirty="0">
              <a:latin typeface="Grotesque" panose="020B0504020202020204" pitchFamily="34" charset="0"/>
            </a:rPr>
            <a:t> </a:t>
          </a:r>
          <a:r>
            <a:rPr lang="en-US" sz="1400" kern="1200" dirty="0" err="1">
              <a:latin typeface="Grotesque" panose="020B0504020202020204" pitchFamily="34" charset="0"/>
            </a:rPr>
            <a:t>fiskevatten</a:t>
          </a:r>
          <a:r>
            <a:rPr lang="en-US" sz="1400" kern="1200" dirty="0">
              <a:latin typeface="Grotesque" panose="020B0504020202020204" pitchFamily="34" charset="0"/>
            </a:rPr>
            <a:t> ska </a:t>
          </a:r>
          <a:r>
            <a:rPr lang="en-US" sz="1400" kern="1200" dirty="0" err="1">
              <a:latin typeface="Grotesque" panose="020B0504020202020204" pitchFamily="34" charset="0"/>
            </a:rPr>
            <a:t>nyttjas</a:t>
          </a:r>
          <a:r>
            <a:rPr lang="en-US" sz="1400" kern="1200" dirty="0">
              <a:latin typeface="Grotesque" panose="020B0504020202020204" pitchFamily="34" charset="0"/>
            </a:rPr>
            <a:t> </a:t>
          </a:r>
          <a:r>
            <a:rPr lang="en-US" sz="1400" kern="1200" dirty="0" err="1">
              <a:latin typeface="Grotesque" panose="020B0504020202020204" pitchFamily="34" charset="0"/>
            </a:rPr>
            <a:t>uthålligt</a:t>
          </a:r>
          <a:r>
            <a:rPr lang="en-US" sz="1400" kern="1200" dirty="0">
              <a:latin typeface="Grotesque" panose="020B0504020202020204" pitchFamily="34" charset="0"/>
            </a:rPr>
            <a:t> men </a:t>
          </a:r>
          <a:r>
            <a:rPr lang="en-US" sz="1400" kern="1200" dirty="0" err="1">
              <a:latin typeface="Grotesque" panose="020B0504020202020204" pitchFamily="34" charset="0"/>
            </a:rPr>
            <a:t>där</a:t>
          </a:r>
          <a:r>
            <a:rPr lang="en-US" sz="1400" kern="1200" dirty="0">
              <a:latin typeface="Grotesque" panose="020B0504020202020204" pitchFamily="34" charset="0"/>
            </a:rPr>
            <a:t> </a:t>
          </a:r>
          <a:r>
            <a:rPr lang="en-US" sz="1400" kern="1200" dirty="0" err="1">
              <a:latin typeface="Grotesque" panose="020B0504020202020204" pitchFamily="34" charset="0"/>
            </a:rPr>
            <a:t>ägandet</a:t>
          </a:r>
          <a:r>
            <a:rPr lang="en-US" sz="1400" kern="1200" dirty="0">
              <a:latin typeface="Grotesque" panose="020B0504020202020204" pitchFamily="34" charset="0"/>
            </a:rPr>
            <a:t> </a:t>
          </a:r>
          <a:r>
            <a:rPr lang="en-US" sz="1400" kern="1200" dirty="0" err="1">
              <a:latin typeface="Grotesque" panose="020B0504020202020204" pitchFamily="34" charset="0"/>
            </a:rPr>
            <a:t>också</a:t>
          </a:r>
          <a:r>
            <a:rPr lang="en-US" sz="1400" kern="1200" dirty="0">
              <a:latin typeface="Grotesque" panose="020B0504020202020204" pitchFamily="34" charset="0"/>
            </a:rPr>
            <a:t> </a:t>
          </a:r>
          <a:r>
            <a:rPr lang="en-US" sz="1400" kern="1200" dirty="0" err="1">
              <a:latin typeface="Grotesque" panose="020B0504020202020204" pitchFamily="34" charset="0"/>
            </a:rPr>
            <a:t>innebär</a:t>
          </a:r>
          <a:r>
            <a:rPr lang="en-US" sz="1400" kern="1200" dirty="0">
              <a:latin typeface="Grotesque" panose="020B0504020202020204" pitchFamily="34" charset="0"/>
            </a:rPr>
            <a:t> </a:t>
          </a:r>
          <a:r>
            <a:rPr lang="en-US" sz="1400" kern="1200" dirty="0" err="1">
              <a:latin typeface="Grotesque" panose="020B0504020202020204" pitchFamily="34" charset="0"/>
            </a:rPr>
            <a:t>ett</a:t>
          </a:r>
          <a:r>
            <a:rPr lang="en-US" sz="1400" kern="1200" dirty="0">
              <a:latin typeface="Grotesque" panose="020B0504020202020204" pitchFamily="34" charset="0"/>
            </a:rPr>
            <a:t> </a:t>
          </a:r>
          <a:r>
            <a:rPr lang="en-US" sz="1400" kern="1200" dirty="0" err="1">
              <a:latin typeface="Grotesque" panose="020B0504020202020204" pitchFamily="34" charset="0"/>
            </a:rPr>
            <a:t>tydligt</a:t>
          </a:r>
          <a:r>
            <a:rPr lang="en-US" sz="1400" kern="1200" dirty="0">
              <a:latin typeface="Grotesque" panose="020B0504020202020204" pitchFamily="34" charset="0"/>
            </a:rPr>
            <a:t> </a:t>
          </a:r>
          <a:r>
            <a:rPr lang="en-US" sz="1400" kern="1200" dirty="0" err="1">
              <a:latin typeface="Grotesque" panose="020B0504020202020204" pitchFamily="34" charset="0"/>
            </a:rPr>
            <a:t>ansvar</a:t>
          </a:r>
          <a:r>
            <a:rPr lang="en-US" sz="1400" kern="1200" dirty="0">
              <a:latin typeface="Grotesque" panose="020B0504020202020204" pitchFamily="34" charset="0"/>
            </a:rPr>
            <a:t>. </a:t>
          </a:r>
          <a:br>
            <a:rPr lang="en-US" sz="1400" kern="1200" dirty="0">
              <a:latin typeface="Grotesque" panose="020B0504020202020204" pitchFamily="34" charset="0"/>
            </a:rPr>
          </a:br>
          <a:endParaRPr lang="en-US" sz="1400" kern="1200" dirty="0">
            <a:latin typeface="Grotesque" panose="020B0504020202020204" pitchFamily="34" charset="0"/>
          </a:endParaRPr>
        </a:p>
      </dsp:txBody>
      <dsp:txXfrm>
        <a:off x="510181" y="1705988"/>
        <a:ext cx="3829386" cy="1342904"/>
      </dsp:txXfrm>
    </dsp:sp>
    <dsp:sp modelId="{85A5F530-6D52-4615-8C90-7B2AF105F47B}">
      <dsp:nvSpPr>
        <dsp:cNvPr id="0" name=""/>
        <dsp:cNvSpPr/>
      </dsp:nvSpPr>
      <dsp:spPr>
        <a:xfrm>
          <a:off x="936802" y="3328416"/>
          <a:ext cx="5308549" cy="1426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US" sz="1400" kern="1200" dirty="0" err="1">
              <a:latin typeface="Grotesque" panose="020B0504020202020204" pitchFamily="34" charset="0"/>
            </a:rPr>
            <a:t>Vårt</a:t>
          </a:r>
          <a:r>
            <a:rPr lang="en-US" sz="1400" kern="1200" dirty="0">
              <a:latin typeface="Grotesque" panose="020B0504020202020204" pitchFamily="34" charset="0"/>
            </a:rPr>
            <a:t> </a:t>
          </a:r>
          <a:r>
            <a:rPr lang="en-US" sz="1400" b="1" kern="1200" dirty="0" err="1">
              <a:latin typeface="Grotesque" panose="020B0504020202020204" pitchFamily="34" charset="0"/>
            </a:rPr>
            <a:t>uppdrag</a:t>
          </a:r>
          <a:r>
            <a:rPr lang="en-US" sz="1400" b="1" kern="1200" dirty="0">
              <a:latin typeface="Grotesque" panose="020B0504020202020204" pitchFamily="34" charset="0"/>
            </a:rPr>
            <a:t> </a:t>
          </a:r>
          <a:r>
            <a:rPr lang="en-US" sz="1400" kern="1200" dirty="0" err="1">
              <a:latin typeface="Grotesque" panose="020B0504020202020204" pitchFamily="34" charset="0"/>
            </a:rPr>
            <a:t>är</a:t>
          </a:r>
          <a:r>
            <a:rPr lang="en-US" sz="1400" kern="1200" dirty="0">
              <a:latin typeface="Grotesque" panose="020B0504020202020204" pitchFamily="34" charset="0"/>
            </a:rPr>
            <a:t> </a:t>
          </a:r>
          <a:r>
            <a:rPr lang="en-US" sz="1400" kern="1200" dirty="0" err="1">
              <a:latin typeface="Grotesque" panose="020B0504020202020204" pitchFamily="34" charset="0"/>
            </a:rPr>
            <a:t>att</a:t>
          </a:r>
          <a:r>
            <a:rPr lang="en-US" sz="1400" kern="1200" dirty="0">
              <a:latin typeface="Grotesque" panose="020B0504020202020204" pitchFamily="34" charset="0"/>
            </a:rPr>
            <a:t> </a:t>
          </a:r>
          <a:r>
            <a:rPr lang="en-US" sz="1400" kern="1200" dirty="0" err="1">
              <a:latin typeface="Grotesque" panose="020B0504020202020204" pitchFamily="34" charset="0"/>
            </a:rPr>
            <a:t>arbeta</a:t>
          </a:r>
          <a:r>
            <a:rPr lang="en-US" sz="1400" kern="1200" dirty="0">
              <a:latin typeface="Grotesque" panose="020B0504020202020204" pitchFamily="34" charset="0"/>
            </a:rPr>
            <a:t> för </a:t>
          </a:r>
          <a:r>
            <a:rPr lang="en-US" sz="1400" kern="1200" dirty="0" err="1">
              <a:latin typeface="Grotesque" panose="020B0504020202020204" pitchFamily="34" charset="0"/>
            </a:rPr>
            <a:t>en</a:t>
          </a:r>
          <a:r>
            <a:rPr lang="en-US" sz="1400" kern="1200" dirty="0">
              <a:latin typeface="Grotesque" panose="020B0504020202020204" pitchFamily="34" charset="0"/>
            </a:rPr>
            <a:t> stark </a:t>
          </a:r>
          <a:r>
            <a:rPr lang="en-US" sz="1400" kern="1200" dirty="0" err="1">
              <a:latin typeface="Grotesque" panose="020B0504020202020204" pitchFamily="34" charset="0"/>
            </a:rPr>
            <a:t>äganderätt</a:t>
          </a:r>
          <a:r>
            <a:rPr lang="en-US" sz="1400" kern="1200" dirty="0">
              <a:latin typeface="Grotesque" panose="020B0504020202020204" pitchFamily="34" charset="0"/>
            </a:rPr>
            <a:t>, för </a:t>
          </a:r>
          <a:r>
            <a:rPr lang="en-US" sz="1400" kern="1200" dirty="0" err="1">
              <a:latin typeface="Grotesque" panose="020B0504020202020204" pitchFamily="34" charset="0"/>
            </a:rPr>
            <a:t>ett</a:t>
          </a:r>
          <a:r>
            <a:rPr lang="en-US" sz="1400" kern="1200" dirty="0">
              <a:latin typeface="Grotesque" panose="020B0504020202020204" pitchFamily="34" charset="0"/>
            </a:rPr>
            <a:t> </a:t>
          </a:r>
          <a:r>
            <a:rPr lang="en-US" sz="1400" kern="1200" dirty="0" err="1">
              <a:latin typeface="Grotesque" panose="020B0504020202020204" pitchFamily="34" charset="0"/>
            </a:rPr>
            <a:t>ansvarsfullt</a:t>
          </a:r>
          <a:r>
            <a:rPr lang="en-US" sz="1400" kern="1200" dirty="0">
              <a:latin typeface="Grotesque" panose="020B0504020202020204" pitchFamily="34" charset="0"/>
            </a:rPr>
            <a:t> och </a:t>
          </a:r>
          <a:r>
            <a:rPr lang="en-US" sz="1400" kern="1200" dirty="0" err="1">
              <a:latin typeface="Grotesque" panose="020B0504020202020204" pitchFamily="34" charset="0"/>
            </a:rPr>
            <a:t>engagerat</a:t>
          </a:r>
          <a:r>
            <a:rPr lang="en-US" sz="1400" kern="1200" dirty="0">
              <a:latin typeface="Grotesque" panose="020B0504020202020204" pitchFamily="34" charset="0"/>
            </a:rPr>
            <a:t> </a:t>
          </a:r>
          <a:r>
            <a:rPr lang="en-US" sz="1400" kern="1200" dirty="0" err="1">
              <a:latin typeface="Grotesque" panose="020B0504020202020204" pitchFamily="34" charset="0"/>
            </a:rPr>
            <a:t>ägande</a:t>
          </a:r>
          <a:r>
            <a:rPr lang="en-US" sz="1400" kern="1200" dirty="0">
              <a:latin typeface="Grotesque" panose="020B0504020202020204" pitchFamily="34" charset="0"/>
            </a:rPr>
            <a:t> och för </a:t>
          </a:r>
          <a:r>
            <a:rPr lang="en-US" sz="1400" kern="1200" dirty="0" err="1">
              <a:latin typeface="Grotesque" panose="020B0504020202020204" pitchFamily="34" charset="0"/>
            </a:rPr>
            <a:t>att</a:t>
          </a:r>
          <a:r>
            <a:rPr lang="en-US" sz="1400" kern="1200" dirty="0">
              <a:latin typeface="Grotesque" panose="020B0504020202020204" pitchFamily="34" charset="0"/>
            </a:rPr>
            <a:t> </a:t>
          </a:r>
          <a:r>
            <a:rPr lang="en-US" sz="1400" kern="1200" dirty="0" err="1">
              <a:latin typeface="Grotesque" panose="020B0504020202020204" pitchFamily="34" charset="0"/>
            </a:rPr>
            <a:t>resursen</a:t>
          </a:r>
          <a:r>
            <a:rPr lang="en-US" sz="1400" kern="1200" dirty="0">
              <a:latin typeface="Grotesque" panose="020B0504020202020204" pitchFamily="34" charset="0"/>
            </a:rPr>
            <a:t> </a:t>
          </a:r>
          <a:r>
            <a:rPr lang="en-US" sz="1400" kern="1200" dirty="0" err="1">
              <a:latin typeface="Grotesque" panose="020B0504020202020204" pitchFamily="34" charset="0"/>
            </a:rPr>
            <a:t>fiskevatten</a:t>
          </a:r>
          <a:r>
            <a:rPr lang="en-US" sz="1400" kern="1200" dirty="0">
              <a:latin typeface="Grotesque" panose="020B0504020202020204" pitchFamily="34" charset="0"/>
            </a:rPr>
            <a:t> ska </a:t>
          </a:r>
          <a:r>
            <a:rPr lang="en-US" sz="1400" kern="1200" dirty="0" err="1">
              <a:latin typeface="Grotesque" panose="020B0504020202020204" pitchFamily="34" charset="0"/>
            </a:rPr>
            <a:t>öka</a:t>
          </a:r>
          <a:r>
            <a:rPr lang="en-US" sz="1400" kern="1200" dirty="0">
              <a:latin typeface="Grotesque" panose="020B0504020202020204" pitchFamily="34" charset="0"/>
            </a:rPr>
            <a:t> i </a:t>
          </a:r>
          <a:r>
            <a:rPr lang="en-US" sz="1400" kern="1200" dirty="0" err="1">
              <a:latin typeface="Grotesque" panose="020B0504020202020204" pitchFamily="34" charset="0"/>
            </a:rPr>
            <a:t>värde</a:t>
          </a:r>
          <a:r>
            <a:rPr lang="en-US" sz="1400" kern="1200" dirty="0">
              <a:latin typeface="Grotesque" panose="020B0504020202020204" pitchFamily="34" charset="0"/>
            </a:rPr>
            <a:t>.</a:t>
          </a:r>
        </a:p>
      </dsp:txBody>
      <dsp:txXfrm>
        <a:off x="978582" y="3370196"/>
        <a:ext cx="3829386" cy="1342904"/>
      </dsp:txXfrm>
    </dsp:sp>
    <dsp:sp modelId="{0AA58ADA-BC9C-4F9D-9144-BF0B470E09E8}">
      <dsp:nvSpPr>
        <dsp:cNvPr id="0" name=""/>
        <dsp:cNvSpPr/>
      </dsp:nvSpPr>
      <dsp:spPr>
        <a:xfrm>
          <a:off x="4381347" y="1081735"/>
          <a:ext cx="927201" cy="92720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Grotesque" panose="020B0504020202020204" pitchFamily="34" charset="0"/>
          </a:endParaRPr>
        </a:p>
      </dsp:txBody>
      <dsp:txXfrm>
        <a:off x="4589967" y="1081735"/>
        <a:ext cx="509961" cy="697719"/>
      </dsp:txXfrm>
    </dsp:sp>
    <dsp:sp modelId="{5FF48A34-F1DE-44EF-9BEF-EFD652FC6CB8}">
      <dsp:nvSpPr>
        <dsp:cNvPr id="0" name=""/>
        <dsp:cNvSpPr/>
      </dsp:nvSpPr>
      <dsp:spPr>
        <a:xfrm>
          <a:off x="4849749" y="2736433"/>
          <a:ext cx="927201" cy="92720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Grotesque" panose="020B0504020202020204" pitchFamily="34" charset="0"/>
          </a:endParaRPr>
        </a:p>
      </dsp:txBody>
      <dsp:txXfrm>
        <a:off x="5058369" y="2736433"/>
        <a:ext cx="509961" cy="697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4BAFA-2178-45EC-9CAD-EB4B1E9E3EE4}">
      <dsp:nvSpPr>
        <dsp:cNvPr id="0" name=""/>
        <dsp:cNvSpPr/>
      </dsp:nvSpPr>
      <dsp:spPr>
        <a:xfrm rot="16200000">
          <a:off x="677333" y="-677333"/>
          <a:ext cx="2709333" cy="4064000"/>
        </a:xfrm>
        <a:prstGeom prst="round1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Grotesque" panose="020B0504020202020204" pitchFamily="34" charset="0"/>
            </a:rPr>
            <a:t>Politisk bevakning och påverkan</a:t>
          </a:r>
        </a:p>
      </dsp:txBody>
      <dsp:txXfrm rot="5400000">
        <a:off x="-1" y="1"/>
        <a:ext cx="4064000" cy="2032000"/>
      </dsp:txXfrm>
    </dsp:sp>
    <dsp:sp modelId="{DF4B62C5-B3AC-4C5B-8F05-2960ABF17BE0}">
      <dsp:nvSpPr>
        <dsp:cNvPr id="0" name=""/>
        <dsp:cNvSpPr/>
      </dsp:nvSpPr>
      <dsp:spPr>
        <a:xfrm>
          <a:off x="4064000" y="0"/>
          <a:ext cx="4064000" cy="2709333"/>
        </a:xfrm>
        <a:prstGeom prst="round1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Grotesque" panose="020B0504020202020204" pitchFamily="34" charset="0"/>
            </a:rPr>
            <a:t>Folkbildning</a:t>
          </a:r>
        </a:p>
      </dsp:txBody>
      <dsp:txXfrm>
        <a:off x="4064000" y="0"/>
        <a:ext cx="4064000" cy="2032000"/>
      </dsp:txXfrm>
    </dsp:sp>
    <dsp:sp modelId="{E4D52619-910F-4BBE-9F9C-1CC9030DD2D7}">
      <dsp:nvSpPr>
        <dsp:cNvPr id="0" name=""/>
        <dsp:cNvSpPr/>
      </dsp:nvSpPr>
      <dsp:spPr>
        <a:xfrm rot="10800000">
          <a:off x="0" y="2709333"/>
          <a:ext cx="4064000" cy="2709333"/>
        </a:xfrm>
        <a:prstGeom prst="round1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Grotesque" panose="020B0504020202020204" pitchFamily="34" charset="0"/>
            </a:rPr>
            <a:t>Förvaltning</a:t>
          </a:r>
        </a:p>
      </dsp:txBody>
      <dsp:txXfrm rot="10800000">
        <a:off x="0" y="3386666"/>
        <a:ext cx="4064000" cy="2032000"/>
      </dsp:txXfrm>
    </dsp:sp>
    <dsp:sp modelId="{953F782B-572C-42C2-B59E-CA75D3069D28}">
      <dsp:nvSpPr>
        <dsp:cNvPr id="0" name=""/>
        <dsp:cNvSpPr/>
      </dsp:nvSpPr>
      <dsp:spPr>
        <a:xfrm rot="5400000">
          <a:off x="4741333" y="2032000"/>
          <a:ext cx="2709333" cy="4064000"/>
        </a:xfrm>
        <a:prstGeom prst="round1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kern="1200" dirty="0">
              <a:latin typeface="Grotesque" panose="020B0504020202020204" pitchFamily="34" charset="0"/>
            </a:rPr>
            <a:t>Utveckling</a:t>
          </a:r>
        </a:p>
      </dsp:txBody>
      <dsp:txXfrm rot="-5400000">
        <a:off x="4063999" y="3386666"/>
        <a:ext cx="4064000" cy="2032000"/>
      </dsp:txXfrm>
    </dsp:sp>
    <dsp:sp modelId="{683C4A72-9489-4917-BE73-C1D4A16A1F46}">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dirty="0">
              <a:latin typeface="Grotesque" panose="020B0504020202020204" pitchFamily="34" charset="0"/>
            </a:rPr>
            <a:t>Förbundets fyra hörnstenar som skapar medlemsnytta</a:t>
          </a:r>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11/14/2025</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0864605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07045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589166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00709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718176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202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584389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13714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23078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20665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11/14/2025</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74467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11/14/2025</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61756970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68" r:id="rId6"/>
    <p:sldLayoutId id="2147483764" r:id="rId7"/>
    <p:sldLayoutId id="2147483765" r:id="rId8"/>
    <p:sldLayoutId id="2147483766" r:id="rId9"/>
    <p:sldLayoutId id="2147483767" r:id="rId10"/>
    <p:sldLayoutId id="2147483769"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ti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20.png"/><Relationship Id="rId2" Type="http://schemas.openxmlformats.org/officeDocument/2006/relationships/hyperlink" Target="http://www.vattenagarna.se/"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t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ti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tif"/></Relationships>
</file>

<file path=ppt/slides/_rels/slide1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t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t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tif"/><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tif"/><Relationship Id="rId5" Type="http://schemas.openxmlformats.org/officeDocument/2006/relationships/image" Target="../media/image7.jpeg"/><Relationship Id="rId10" Type="http://schemas.openxmlformats.org/officeDocument/2006/relationships/image" Target="../media/image11.JPG"/><Relationship Id="rId4" Type="http://schemas.openxmlformats.org/officeDocument/2006/relationships/image" Target="../media/image6.jpeg"/><Relationship Id="rId9"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mailto:niklas.persson@vattenagarna.se" TargetMode="External"/><Relationship Id="rId7" Type="http://schemas.openxmlformats.org/officeDocument/2006/relationships/image" Target="../media/image13.png"/><Relationship Id="rId2" Type="http://schemas.openxmlformats.org/officeDocument/2006/relationships/hyperlink" Target="mailto:tony.forsberg@vattenagarna.se" TargetMode="External"/><Relationship Id="rId1" Type="http://schemas.openxmlformats.org/officeDocument/2006/relationships/slideLayout" Target="../slideLayouts/slideLayout2.xml"/><Relationship Id="rId6" Type="http://schemas.openxmlformats.org/officeDocument/2006/relationships/image" Target="../media/image2.tif"/><Relationship Id="rId5" Type="http://schemas.openxmlformats.org/officeDocument/2006/relationships/image" Target="../media/image12.jpeg"/><Relationship Id="rId4" Type="http://schemas.openxmlformats.org/officeDocument/2006/relationships/hyperlink" Target="mailto:nina.nilsson@vattenagarna.s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3716B07-8CD3-44FE-DA24-EDDC585F50E1}"/>
              </a:ext>
            </a:extLst>
          </p:cNvPr>
          <p:cNvSpPr>
            <a:spLocks noGrp="1"/>
          </p:cNvSpPr>
          <p:nvPr>
            <p:ph type="ctrTitle"/>
          </p:nvPr>
        </p:nvSpPr>
        <p:spPr>
          <a:xfrm>
            <a:off x="1078991" y="893935"/>
            <a:ext cx="5818520" cy="3339390"/>
          </a:xfrm>
        </p:spPr>
        <p:txBody>
          <a:bodyPr anchor="ctr">
            <a:normAutofit fontScale="90000"/>
          </a:bodyPr>
          <a:lstStyle/>
          <a:p>
            <a:br>
              <a:rPr lang="sv-SE" sz="3200" b="1" i="0" dirty="0">
                <a:solidFill>
                  <a:schemeClr val="accent1"/>
                </a:solidFill>
                <a:latin typeface="Grotesque" panose="020B0504020202020204" pitchFamily="34" charset="0"/>
              </a:rPr>
            </a:br>
            <a:br>
              <a:rPr lang="sv-SE" sz="3200" b="1" i="0" dirty="0">
                <a:solidFill>
                  <a:schemeClr val="accent1"/>
                </a:solidFill>
                <a:latin typeface="Grotesque" panose="020B0504020202020204" pitchFamily="34" charset="0"/>
              </a:rPr>
            </a:br>
            <a:br>
              <a:rPr lang="sv-SE" sz="3200" b="1" i="0" dirty="0">
                <a:solidFill>
                  <a:schemeClr val="accent1"/>
                </a:solidFill>
                <a:latin typeface="Grotesque" panose="020B0504020202020204" pitchFamily="34" charset="0"/>
              </a:rPr>
            </a:br>
            <a:br>
              <a:rPr lang="sv-SE" sz="3200" b="1" i="0" dirty="0">
                <a:solidFill>
                  <a:schemeClr val="accent1"/>
                </a:solidFill>
                <a:latin typeface="Grotesque" panose="020B0504020202020204" pitchFamily="34" charset="0"/>
              </a:rPr>
            </a:br>
            <a:br>
              <a:rPr lang="sv-SE" sz="3200" b="1" i="0" dirty="0">
                <a:solidFill>
                  <a:schemeClr val="accent1"/>
                </a:solidFill>
                <a:latin typeface="Grotesque" panose="020B0504020202020204" pitchFamily="34" charset="0"/>
              </a:rPr>
            </a:br>
            <a:br>
              <a:rPr lang="sv-SE" sz="3200" b="1" i="0" dirty="0">
                <a:solidFill>
                  <a:schemeClr val="accent1"/>
                </a:solidFill>
                <a:latin typeface="Grotesque" panose="020B0504020202020204" pitchFamily="34" charset="0"/>
              </a:rPr>
            </a:br>
            <a:r>
              <a:rPr lang="sv-SE" sz="3200" b="1" i="0" dirty="0">
                <a:solidFill>
                  <a:schemeClr val="accent1"/>
                </a:solidFill>
                <a:latin typeface="Grotesque" panose="020B0504020202020204" pitchFamily="34" charset="0"/>
              </a:rPr>
              <a:t>Sveriges Fiskevattenägareförbund</a:t>
            </a:r>
          </a:p>
        </p:txBody>
      </p:sp>
      <p:sp>
        <p:nvSpPr>
          <p:cNvPr id="3" name="Underrubrik 2">
            <a:extLst>
              <a:ext uri="{FF2B5EF4-FFF2-40B4-BE49-F238E27FC236}">
                <a16:creationId xmlns:a16="http://schemas.microsoft.com/office/drawing/2014/main" id="{5EF629C7-1B3A-76F8-9A71-02AB8B25B161}"/>
              </a:ext>
            </a:extLst>
          </p:cNvPr>
          <p:cNvSpPr>
            <a:spLocks noGrp="1"/>
          </p:cNvSpPr>
          <p:nvPr>
            <p:ph type="subTitle" idx="1"/>
          </p:nvPr>
        </p:nvSpPr>
        <p:spPr>
          <a:xfrm>
            <a:off x="847915" y="5102271"/>
            <a:ext cx="6049596" cy="1095456"/>
          </a:xfrm>
        </p:spPr>
        <p:txBody>
          <a:bodyPr anchor="t">
            <a:noAutofit/>
          </a:bodyPr>
          <a:lstStyle/>
          <a:p>
            <a:pPr algn="ctr">
              <a:lnSpc>
                <a:spcPct val="90000"/>
              </a:lnSpc>
            </a:pPr>
            <a:endParaRPr lang="sv-SE" sz="1800" i="1" dirty="0">
              <a:solidFill>
                <a:schemeClr val="accent1"/>
              </a:solidFill>
              <a:latin typeface="Grotesque" panose="020B0504020202020204" pitchFamily="34" charset="0"/>
            </a:endParaRPr>
          </a:p>
          <a:p>
            <a:pPr algn="ctr">
              <a:lnSpc>
                <a:spcPct val="90000"/>
              </a:lnSpc>
            </a:pPr>
            <a:r>
              <a:rPr lang="sv-SE" sz="1800" i="1" dirty="0">
                <a:solidFill>
                  <a:schemeClr val="accent1"/>
                </a:solidFill>
                <a:latin typeface="Grotesque" panose="020B0504020202020204" pitchFamily="34" charset="0"/>
              </a:rPr>
              <a:t>Intresseorganisationen för dig som äger och förvaltar fiskevatten </a:t>
            </a:r>
          </a:p>
        </p:txBody>
      </p:sp>
      <p:cxnSp>
        <p:nvCxnSpPr>
          <p:cNvPr id="28" name="Straight Connector 27">
            <a:extLst>
              <a:ext uri="{FF2B5EF4-FFF2-40B4-BE49-F238E27FC236}">
                <a16:creationId xmlns:a16="http://schemas.microsoft.com/office/drawing/2014/main" id="{E3B95BE3-D5B2-4F38-9A01-17866C9FBA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40408" y="4555071"/>
            <a:ext cx="53035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12EE215-C236-BA0C-0499-71A231EBC529}"/>
              </a:ext>
            </a:extLst>
          </p:cNvPr>
          <p:cNvPicPr>
            <a:picLocks noChangeAspect="1"/>
          </p:cNvPicPr>
          <p:nvPr/>
        </p:nvPicPr>
        <p:blipFill>
          <a:blip r:embed="rId2">
            <a:extLst>
              <a:ext uri="{28A0092B-C50C-407E-A947-70E740481C1C}">
                <a14:useLocalDpi xmlns:a14="http://schemas.microsoft.com/office/drawing/2010/main" val="0"/>
              </a:ext>
            </a:extLst>
          </a:blip>
          <a:srcRect l="33925" r="33925"/>
          <a:stretch/>
        </p:blipFill>
        <p:spPr>
          <a:xfrm>
            <a:off x="6976933"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30"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6" name="Bildobjekt 5" descr="En bild som visar text, Grafik, logotyp, design&#10;&#10;Automatiskt genererad beskrivning">
            <a:extLst>
              <a:ext uri="{FF2B5EF4-FFF2-40B4-BE49-F238E27FC236}">
                <a16:creationId xmlns:a16="http://schemas.microsoft.com/office/drawing/2014/main" id="{F6406E8B-C6DA-CD86-D49A-299347EA9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577" y="371475"/>
            <a:ext cx="3711182" cy="2361661"/>
          </a:xfrm>
          <a:prstGeom prst="rect">
            <a:avLst/>
          </a:prstGeom>
        </p:spPr>
      </p:pic>
    </p:spTree>
    <p:extLst>
      <p:ext uri="{BB962C8B-B14F-4D97-AF65-F5344CB8AC3E}">
        <p14:creationId xmlns:p14="http://schemas.microsoft.com/office/powerpoint/2010/main" val="294458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AF2B24-2833-1503-C0CA-19E03634DD81}"/>
              </a:ext>
            </a:extLst>
          </p:cNvPr>
          <p:cNvSpPr>
            <a:spLocks noGrp="1"/>
          </p:cNvSpPr>
          <p:nvPr>
            <p:ph type="title"/>
          </p:nvPr>
        </p:nvSpPr>
        <p:spPr>
          <a:xfrm>
            <a:off x="762000" y="2693353"/>
            <a:ext cx="3831336" cy="1471292"/>
          </a:xfrm>
        </p:spPr>
        <p:txBody>
          <a:bodyPr>
            <a:normAutofit/>
          </a:bodyPr>
          <a:lstStyle/>
          <a:p>
            <a:r>
              <a:rPr lang="sv-SE" sz="4400" dirty="0">
                <a:latin typeface="Grotesque" panose="020B0504020202020204" pitchFamily="34" charset="0"/>
              </a:rPr>
              <a:t>Förbundets medlemmar</a:t>
            </a:r>
          </a:p>
        </p:txBody>
      </p:sp>
      <p:sp>
        <p:nvSpPr>
          <p:cNvPr id="3" name="Platshållare för innehåll 2">
            <a:extLst>
              <a:ext uri="{FF2B5EF4-FFF2-40B4-BE49-F238E27FC236}">
                <a16:creationId xmlns:a16="http://schemas.microsoft.com/office/drawing/2014/main" id="{F37AD30B-8493-4640-3160-4D5BFC26A305}"/>
              </a:ext>
            </a:extLst>
          </p:cNvPr>
          <p:cNvSpPr>
            <a:spLocks noGrp="1"/>
          </p:cNvSpPr>
          <p:nvPr>
            <p:ph idx="1"/>
          </p:nvPr>
        </p:nvSpPr>
        <p:spPr>
          <a:xfrm>
            <a:off x="5184647" y="1232544"/>
            <a:ext cx="6487399" cy="4730106"/>
          </a:xfrm>
        </p:spPr>
        <p:txBody>
          <a:bodyPr>
            <a:normAutofit/>
          </a:bodyPr>
          <a:lstStyle/>
          <a:p>
            <a:pPr eaLnBrk="1" hangingPunct="1">
              <a:spcBef>
                <a:spcPct val="0"/>
              </a:spcBef>
              <a:buClrTx/>
              <a:buSzTx/>
              <a:buBlip>
                <a:blip r:embed="rId2">
                  <a:extLst>
                    <a:ext uri="{96DAC541-7B7A-43D3-8B79-37D633B846F1}">
                      <asvg:svgBlip xmlns:asvg="http://schemas.microsoft.com/office/drawing/2016/SVG/main" r:embed="rId3"/>
                    </a:ext>
                  </a:extLst>
                </a:blip>
              </a:buBlip>
            </a:pPr>
            <a:r>
              <a:rPr lang="sv-SE" altLang="sv-SE" dirty="0">
                <a:latin typeface="Grotesque" panose="020B0504020202020204" pitchFamily="34" charset="0"/>
              </a:rPr>
              <a:t> Ca </a:t>
            </a:r>
            <a:r>
              <a:rPr lang="sv-SE" altLang="sv-SE" sz="2000" b="1" dirty="0">
                <a:latin typeface="Grotesque" panose="020B0504020202020204" pitchFamily="34" charset="0"/>
              </a:rPr>
              <a:t>635</a:t>
            </a:r>
            <a:r>
              <a:rPr lang="sv-SE" altLang="sv-SE" sz="2000" dirty="0">
                <a:latin typeface="Grotesque" panose="020B0504020202020204" pitchFamily="34" charset="0"/>
              </a:rPr>
              <a:t> Fiskevårdsområdesföreningar (uppskattningsvis ca 150 000 fiskerättsägare) </a:t>
            </a:r>
            <a:r>
              <a:rPr lang="sv-SE" altLang="sv-SE" sz="1400" dirty="0">
                <a:latin typeface="Grotesque" panose="020B0504020202020204" pitchFamily="34" charset="0"/>
                <a:sym typeface="Wingdings" panose="05000000000000000000" pitchFamily="2" charset="2"/>
              </a:rPr>
              <a:t> </a:t>
            </a:r>
            <a:r>
              <a:rPr lang="sv-SE" altLang="sv-SE" sz="2000" dirty="0">
                <a:solidFill>
                  <a:srgbClr val="FF0000"/>
                </a:solidFill>
                <a:latin typeface="Grotesque" panose="020B0504020202020204" pitchFamily="34" charset="0"/>
              </a:rPr>
              <a:t>  </a:t>
            </a:r>
          </a:p>
          <a:p>
            <a:pPr eaLnBrk="1" hangingPunct="1">
              <a:spcBef>
                <a:spcPct val="0"/>
              </a:spcBef>
              <a:buClrTx/>
              <a:buSzTx/>
              <a:buBlip>
                <a:blip r:embed="rId2">
                  <a:extLst>
                    <a:ext uri="{96DAC541-7B7A-43D3-8B79-37D633B846F1}">
                      <asvg:svgBlip xmlns:asvg="http://schemas.microsoft.com/office/drawing/2016/SVG/main" r:embed="rId3"/>
                    </a:ext>
                  </a:extLst>
                </a:blip>
              </a:buBlip>
            </a:pPr>
            <a:endParaRPr lang="sv-SE" altLang="sv-SE" sz="2000" dirty="0">
              <a:latin typeface="Grotesque" panose="020B0504020202020204" pitchFamily="34" charset="0"/>
            </a:endParaRPr>
          </a:p>
          <a:p>
            <a:pPr eaLnBrk="1" hangingPunct="1">
              <a:spcBef>
                <a:spcPct val="0"/>
              </a:spcBef>
              <a:buClrTx/>
              <a:buSzTx/>
              <a:buBlip>
                <a:blip r:embed="rId2">
                  <a:extLst>
                    <a:ext uri="{96DAC541-7B7A-43D3-8B79-37D633B846F1}">
                      <asvg:svgBlip xmlns:asvg="http://schemas.microsoft.com/office/drawing/2016/SVG/main" r:embed="rId3"/>
                    </a:ext>
                  </a:extLst>
                </a:blip>
              </a:buBlip>
            </a:pPr>
            <a:r>
              <a:rPr lang="sv-SE" altLang="sv-SE" dirty="0">
                <a:latin typeface="Grotesque" panose="020B0504020202020204" pitchFamily="34" charset="0"/>
              </a:rPr>
              <a:t> Ca </a:t>
            </a:r>
            <a:r>
              <a:rPr lang="sv-SE" altLang="sv-SE" sz="2000" b="1" dirty="0">
                <a:latin typeface="Grotesque" panose="020B0504020202020204" pitchFamily="34" charset="0"/>
              </a:rPr>
              <a:t>100 </a:t>
            </a:r>
            <a:r>
              <a:rPr lang="sv-SE" altLang="sv-SE" sz="2000" dirty="0">
                <a:latin typeface="Grotesque" panose="020B0504020202020204" pitchFamily="34" charset="0"/>
              </a:rPr>
              <a:t>Bolag, organisationer och enskilda näringsidkare </a:t>
            </a:r>
            <a:endParaRPr lang="sv-SE" altLang="sv-SE" sz="2000" dirty="0">
              <a:solidFill>
                <a:srgbClr val="FF0000"/>
              </a:solidFill>
              <a:latin typeface="Grotesque" panose="020B0504020202020204" pitchFamily="34" charset="0"/>
            </a:endParaRPr>
          </a:p>
          <a:p>
            <a:pPr eaLnBrk="1" hangingPunct="1">
              <a:spcBef>
                <a:spcPct val="0"/>
              </a:spcBef>
              <a:buClrTx/>
              <a:buSzTx/>
              <a:buBlip>
                <a:blip r:embed="rId2">
                  <a:extLst>
                    <a:ext uri="{96DAC541-7B7A-43D3-8B79-37D633B846F1}">
                      <asvg:svgBlip xmlns:asvg="http://schemas.microsoft.com/office/drawing/2016/SVG/main" r:embed="rId3"/>
                    </a:ext>
                  </a:extLst>
                </a:blip>
              </a:buBlip>
            </a:pPr>
            <a:endParaRPr lang="sv-SE" altLang="sv-SE" sz="2000" dirty="0">
              <a:latin typeface="Grotesque" panose="020B0504020202020204" pitchFamily="34" charset="0"/>
            </a:endParaRPr>
          </a:p>
          <a:p>
            <a:pPr eaLnBrk="1" hangingPunct="1">
              <a:spcBef>
                <a:spcPct val="0"/>
              </a:spcBef>
              <a:buClrTx/>
              <a:buSzTx/>
              <a:buBlip>
                <a:blip r:embed="rId2">
                  <a:extLst>
                    <a:ext uri="{96DAC541-7B7A-43D3-8B79-37D633B846F1}">
                      <asvg:svgBlip xmlns:asvg="http://schemas.microsoft.com/office/drawing/2016/SVG/main" r:embed="rId3"/>
                    </a:ext>
                  </a:extLst>
                </a:blip>
              </a:buBlip>
            </a:pPr>
            <a:r>
              <a:rPr lang="sv-SE" altLang="sv-SE" dirty="0">
                <a:latin typeface="Grotesque" panose="020B0504020202020204" pitchFamily="34" charset="0"/>
              </a:rPr>
              <a:t> Ca </a:t>
            </a:r>
            <a:r>
              <a:rPr lang="sv-SE" altLang="sv-SE" sz="2000" b="1" dirty="0">
                <a:latin typeface="Grotesque" panose="020B0504020202020204" pitchFamily="34" charset="0"/>
              </a:rPr>
              <a:t>50 </a:t>
            </a:r>
            <a:r>
              <a:rPr lang="sv-SE" altLang="sv-SE" sz="2000" dirty="0">
                <a:latin typeface="Grotesque" panose="020B0504020202020204" pitchFamily="34" charset="0"/>
              </a:rPr>
              <a:t>Kommuner </a:t>
            </a:r>
            <a:endParaRPr lang="sv-SE" altLang="sv-SE" sz="2000" dirty="0">
              <a:solidFill>
                <a:srgbClr val="FF0000"/>
              </a:solidFill>
              <a:latin typeface="Grotesque" panose="020B0504020202020204" pitchFamily="34" charset="0"/>
            </a:endParaRPr>
          </a:p>
          <a:p>
            <a:pPr eaLnBrk="1" hangingPunct="1">
              <a:spcBef>
                <a:spcPct val="0"/>
              </a:spcBef>
              <a:buClrTx/>
              <a:buSzTx/>
              <a:buBlip>
                <a:blip r:embed="rId2">
                  <a:extLst>
                    <a:ext uri="{96DAC541-7B7A-43D3-8B79-37D633B846F1}">
                      <asvg:svgBlip xmlns:asvg="http://schemas.microsoft.com/office/drawing/2016/SVG/main" r:embed="rId3"/>
                    </a:ext>
                  </a:extLst>
                </a:blip>
              </a:buBlip>
            </a:pPr>
            <a:endParaRPr lang="sv-SE" altLang="sv-SE" sz="2000" dirty="0">
              <a:latin typeface="Grotesque" panose="020B0504020202020204" pitchFamily="34" charset="0"/>
            </a:endParaRPr>
          </a:p>
          <a:p>
            <a:pPr eaLnBrk="1" hangingPunct="1">
              <a:spcBef>
                <a:spcPct val="0"/>
              </a:spcBef>
              <a:buClrTx/>
              <a:buSzTx/>
              <a:buBlip>
                <a:blip r:embed="rId2">
                  <a:extLst>
                    <a:ext uri="{96DAC541-7B7A-43D3-8B79-37D633B846F1}">
                      <asvg:svgBlip xmlns:asvg="http://schemas.microsoft.com/office/drawing/2016/SVG/main" r:embed="rId3"/>
                    </a:ext>
                  </a:extLst>
                </a:blip>
              </a:buBlip>
            </a:pPr>
            <a:r>
              <a:rPr lang="sv-SE" altLang="sv-SE" dirty="0">
                <a:latin typeface="Grotesque" panose="020B0504020202020204" pitchFamily="34" charset="0"/>
              </a:rPr>
              <a:t> Ca </a:t>
            </a:r>
            <a:r>
              <a:rPr lang="sv-SE" altLang="sv-SE" sz="2000" b="1" dirty="0">
                <a:latin typeface="Grotesque" panose="020B0504020202020204" pitchFamily="34" charset="0"/>
              </a:rPr>
              <a:t>25 </a:t>
            </a:r>
            <a:r>
              <a:rPr lang="sv-SE" altLang="sv-SE" sz="2000" dirty="0">
                <a:latin typeface="Grotesque" panose="020B0504020202020204" pitchFamily="34" charset="0"/>
              </a:rPr>
              <a:t>Stödjande medlemmar</a:t>
            </a:r>
          </a:p>
          <a:p>
            <a:pPr eaLnBrk="1" hangingPunct="1">
              <a:spcBef>
                <a:spcPct val="0"/>
              </a:spcBef>
              <a:buClrTx/>
              <a:buSzTx/>
              <a:buFontTx/>
              <a:buNone/>
            </a:pPr>
            <a:endParaRPr lang="sv-SE" altLang="sv-SE" sz="2000" dirty="0">
              <a:latin typeface="Grotesque" panose="020B0504020202020204" pitchFamily="34" charset="0"/>
            </a:endParaRPr>
          </a:p>
          <a:p>
            <a:pPr eaLnBrk="1" hangingPunct="1">
              <a:spcBef>
                <a:spcPct val="0"/>
              </a:spcBef>
              <a:buClrTx/>
              <a:buSzTx/>
              <a:buFontTx/>
              <a:buNone/>
            </a:pPr>
            <a:r>
              <a:rPr lang="sv-SE" altLang="sv-SE" sz="2000" dirty="0">
                <a:latin typeface="Grotesque" panose="020B0504020202020204" pitchFamily="34" charset="0"/>
              </a:rPr>
              <a:t>Samt </a:t>
            </a:r>
            <a:r>
              <a:rPr lang="sv-SE" altLang="sv-SE" sz="2000" b="1" dirty="0">
                <a:latin typeface="Grotesque" panose="020B0504020202020204" pitchFamily="34" charset="0"/>
              </a:rPr>
              <a:t>19</a:t>
            </a:r>
            <a:r>
              <a:rPr lang="sv-SE" altLang="sv-SE" sz="2000" dirty="0">
                <a:latin typeface="Grotesque" panose="020B0504020202020204" pitchFamily="34" charset="0"/>
              </a:rPr>
              <a:t> </a:t>
            </a:r>
            <a:r>
              <a:rPr lang="sv-SE" altLang="sv-SE" sz="2000" dirty="0" err="1">
                <a:latin typeface="Grotesque" panose="020B0504020202020204" pitchFamily="34" charset="0"/>
              </a:rPr>
              <a:t>st</a:t>
            </a:r>
            <a:r>
              <a:rPr lang="sv-SE" altLang="sv-SE" sz="2000" dirty="0">
                <a:latin typeface="Grotesque" panose="020B0504020202020204" pitchFamily="34" charset="0"/>
              </a:rPr>
              <a:t> associerade länsförbund och distrikt</a:t>
            </a:r>
          </a:p>
          <a:p>
            <a:pPr eaLnBrk="1" hangingPunct="1">
              <a:spcBef>
                <a:spcPct val="0"/>
              </a:spcBef>
              <a:buClrTx/>
              <a:buSzTx/>
              <a:buFontTx/>
              <a:buNone/>
            </a:pPr>
            <a:endParaRPr lang="sv-SE" altLang="sv-SE" sz="2000" dirty="0">
              <a:latin typeface="Grotesque" panose="020B0504020202020204" pitchFamily="34" charset="0"/>
            </a:endParaRPr>
          </a:p>
        </p:txBody>
      </p:sp>
      <p:pic>
        <p:nvPicPr>
          <p:cNvPr id="4" name="Bildobjekt 3" descr="En bild som visar text, Grafik, logotyp, design&#10;&#10;Automatiskt genererad beskrivning">
            <a:extLst>
              <a:ext uri="{FF2B5EF4-FFF2-40B4-BE49-F238E27FC236}">
                <a16:creationId xmlns:a16="http://schemas.microsoft.com/office/drawing/2014/main" id="{E71F368D-8A56-19D2-D0CB-B92BD8324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75851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0673F-2CE0-8314-8875-A8FC966ACF7E}"/>
              </a:ext>
            </a:extLst>
          </p:cNvPr>
          <p:cNvSpPr>
            <a:spLocks noGrp="1"/>
          </p:cNvSpPr>
          <p:nvPr>
            <p:ph type="title"/>
          </p:nvPr>
        </p:nvSpPr>
        <p:spPr>
          <a:xfrm>
            <a:off x="628186" y="2280589"/>
            <a:ext cx="3291881" cy="2296817"/>
          </a:xfrm>
        </p:spPr>
        <p:txBody>
          <a:bodyPr>
            <a:normAutofit/>
          </a:bodyPr>
          <a:lstStyle/>
          <a:p>
            <a:r>
              <a:rPr lang="sv-SE" sz="3200" dirty="0">
                <a:latin typeface="Grotesque" panose="020B0504020202020204" pitchFamily="34" charset="0"/>
              </a:rPr>
              <a:t>Länsfördelning av förbundets medlemmar</a:t>
            </a:r>
          </a:p>
        </p:txBody>
      </p:sp>
      <p:pic>
        <p:nvPicPr>
          <p:cNvPr id="5" name="Bildobjekt 4" descr="En bild som visar text, Grafik, logotyp, design&#10;&#10;Automatiskt genererad beskrivning">
            <a:extLst>
              <a:ext uri="{FF2B5EF4-FFF2-40B4-BE49-F238E27FC236}">
                <a16:creationId xmlns:a16="http://schemas.microsoft.com/office/drawing/2014/main" id="{156B539A-3977-66CF-E6E4-8159C6471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2" y="0"/>
            <a:ext cx="1465208" cy="932405"/>
          </a:xfrm>
          <a:prstGeom prst="rect">
            <a:avLst/>
          </a:prstGeom>
        </p:spPr>
      </p:pic>
      <p:graphicFrame>
        <p:nvGraphicFramePr>
          <p:cNvPr id="3" name="Diagram 2">
            <a:extLst>
              <a:ext uri="{FF2B5EF4-FFF2-40B4-BE49-F238E27FC236}">
                <a16:creationId xmlns:a16="http://schemas.microsoft.com/office/drawing/2014/main" id="{C603F1D6-2BDA-D958-0A91-FCA28B3B8917}"/>
              </a:ext>
            </a:extLst>
          </p:cNvPr>
          <p:cNvGraphicFramePr>
            <a:graphicFrameLocks/>
          </p:cNvGraphicFramePr>
          <p:nvPr>
            <p:extLst>
              <p:ext uri="{D42A27DB-BD31-4B8C-83A1-F6EECF244321}">
                <p14:modId xmlns:p14="http://schemas.microsoft.com/office/powerpoint/2010/main" val="511624085"/>
              </p:ext>
            </p:extLst>
          </p:nvPr>
        </p:nvGraphicFramePr>
        <p:xfrm>
          <a:off x="4096871" y="672353"/>
          <a:ext cx="7781364" cy="5426695"/>
        </p:xfrm>
        <a:graphic>
          <a:graphicData uri="http://schemas.openxmlformats.org/drawingml/2006/chart">
            <c:chart xmlns:c="http://schemas.openxmlformats.org/drawingml/2006/chart" xmlns:r="http://schemas.openxmlformats.org/officeDocument/2006/relationships" r:id="rId3"/>
          </a:graphicData>
        </a:graphic>
      </p:graphicFrame>
      <p:sp>
        <p:nvSpPr>
          <p:cNvPr id="4" name="Ellips 3">
            <a:extLst>
              <a:ext uri="{FF2B5EF4-FFF2-40B4-BE49-F238E27FC236}">
                <a16:creationId xmlns:a16="http://schemas.microsoft.com/office/drawing/2014/main" id="{B8D00C97-D3EC-8167-C36C-315BFBCA6910}"/>
              </a:ext>
            </a:extLst>
          </p:cNvPr>
          <p:cNvSpPr/>
          <p:nvPr/>
        </p:nvSpPr>
        <p:spPr>
          <a:xfrm rot="19078076">
            <a:off x="4894730" y="5035207"/>
            <a:ext cx="1147483" cy="2958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9464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3A2403-A5F5-0B9D-CD45-E240E79CD359}"/>
              </a:ext>
            </a:extLst>
          </p:cNvPr>
          <p:cNvSpPr>
            <a:spLocks noGrp="1"/>
          </p:cNvSpPr>
          <p:nvPr>
            <p:ph type="title"/>
          </p:nvPr>
        </p:nvSpPr>
        <p:spPr>
          <a:xfrm>
            <a:off x="639799" y="2870669"/>
            <a:ext cx="3831336" cy="1116661"/>
          </a:xfrm>
        </p:spPr>
        <p:txBody>
          <a:bodyPr>
            <a:normAutofit fontScale="90000"/>
          </a:bodyPr>
          <a:lstStyle/>
          <a:p>
            <a:r>
              <a:rPr lang="sv-SE" sz="4000" dirty="0">
                <a:latin typeface="Grotesque" panose="020B0504020202020204" pitchFamily="34" charset="0"/>
              </a:rPr>
              <a:t>Avgiftsmodell 2025</a:t>
            </a:r>
          </a:p>
        </p:txBody>
      </p:sp>
      <p:sp>
        <p:nvSpPr>
          <p:cNvPr id="3" name="Platshållare för innehåll 2">
            <a:extLst>
              <a:ext uri="{FF2B5EF4-FFF2-40B4-BE49-F238E27FC236}">
                <a16:creationId xmlns:a16="http://schemas.microsoft.com/office/drawing/2014/main" id="{30FC1954-090F-76BB-5C2E-0E7EC3FD72F4}"/>
              </a:ext>
            </a:extLst>
          </p:cNvPr>
          <p:cNvSpPr>
            <a:spLocks noGrp="1"/>
          </p:cNvSpPr>
          <p:nvPr>
            <p:ph idx="1"/>
          </p:nvPr>
        </p:nvSpPr>
        <p:spPr>
          <a:xfrm>
            <a:off x="5184648" y="758951"/>
            <a:ext cx="6245352" cy="5630697"/>
          </a:xfrm>
        </p:spPr>
        <p:txBody>
          <a:bodyPr>
            <a:normAutofit fontScale="70000" lnSpcReduction="20000"/>
          </a:bodyPr>
          <a:lstStyle/>
          <a:p>
            <a:pPr marL="0" indent="0" eaLnBrk="1" hangingPunct="1">
              <a:buNone/>
              <a:defRPr/>
            </a:pPr>
            <a:r>
              <a:rPr lang="sv-SE" b="1" dirty="0">
                <a:solidFill>
                  <a:srgbClr val="000000"/>
                </a:solidFill>
                <a:latin typeface="Grotesque" panose="020B0504020202020204" pitchFamily="34" charset="0"/>
              </a:rPr>
              <a:t>Fiskevårdsområdesföreningar</a:t>
            </a:r>
          </a:p>
          <a:p>
            <a:pPr eaLnBrk="1" hangingPunct="1">
              <a:defRPr/>
            </a:pPr>
            <a:r>
              <a:rPr lang="sv-SE" i="1" dirty="0">
                <a:solidFill>
                  <a:srgbClr val="000000"/>
                </a:solidFill>
                <a:latin typeface="Grotesque" panose="020B0504020202020204" pitchFamily="34" charset="0"/>
              </a:rPr>
              <a:t>Fast avgift </a:t>
            </a:r>
            <a:r>
              <a:rPr lang="sv-SE" dirty="0">
                <a:solidFill>
                  <a:srgbClr val="000000"/>
                </a:solidFill>
                <a:latin typeface="Grotesque" panose="020B0504020202020204" pitchFamily="34" charset="0"/>
              </a:rPr>
              <a:t>:  900 kr </a:t>
            </a:r>
            <a:r>
              <a:rPr lang="sv-SE" i="1" dirty="0">
                <a:solidFill>
                  <a:srgbClr val="000000"/>
                </a:solidFill>
                <a:latin typeface="Grotesque" panose="020B0504020202020204" pitchFamily="34" charset="0"/>
              </a:rPr>
              <a:t>(1 100kr 2026)</a:t>
            </a:r>
          </a:p>
          <a:p>
            <a:pPr eaLnBrk="1" hangingPunct="1">
              <a:defRPr/>
            </a:pPr>
            <a:r>
              <a:rPr lang="sv-SE" i="1" dirty="0">
                <a:solidFill>
                  <a:srgbClr val="000000"/>
                </a:solidFill>
                <a:latin typeface="Grotesque" panose="020B0504020202020204" pitchFamily="34" charset="0"/>
              </a:rPr>
              <a:t>Rörlig avgift:  </a:t>
            </a:r>
            <a:r>
              <a:rPr lang="sv-SE" dirty="0">
                <a:solidFill>
                  <a:srgbClr val="000000"/>
                </a:solidFill>
                <a:latin typeface="Grotesque" panose="020B0504020202020204" pitchFamily="34" charset="0"/>
              </a:rPr>
              <a:t>3 % på bruttoomsättningen av sålda fiskekort och andra  </a:t>
            </a:r>
          </a:p>
          <a:p>
            <a:pPr marL="0" indent="0" eaLnBrk="1" hangingPunct="1">
              <a:buNone/>
              <a:defRPr/>
            </a:pPr>
            <a:r>
              <a:rPr lang="sv-SE" dirty="0">
                <a:solidFill>
                  <a:srgbClr val="000000"/>
                </a:solidFill>
                <a:latin typeface="Grotesque" panose="020B0504020202020204" pitchFamily="34" charset="0"/>
              </a:rPr>
              <a:t>upplåtelser upp till takbeloppet 15 000 kr (</a:t>
            </a:r>
            <a:r>
              <a:rPr lang="sv-SE" dirty="0">
                <a:solidFill>
                  <a:srgbClr val="000000"/>
                </a:solidFill>
                <a:latin typeface="Grotesque" panose="020B0504020202020204" pitchFamily="34" charset="0"/>
                <a:sym typeface="Wingdings" panose="05000000000000000000" pitchFamily="2" charset="2"/>
              </a:rPr>
              <a:t></a:t>
            </a:r>
            <a:r>
              <a:rPr lang="sv-SE" dirty="0">
                <a:solidFill>
                  <a:srgbClr val="000000"/>
                </a:solidFill>
                <a:latin typeface="Grotesque" panose="020B0504020202020204" pitchFamily="34" charset="0"/>
              </a:rPr>
              <a:t>totalt 15 900kr </a:t>
            </a:r>
            <a:r>
              <a:rPr lang="sv-SE" i="1" dirty="0">
                <a:solidFill>
                  <a:srgbClr val="000000"/>
                </a:solidFill>
                <a:latin typeface="Grotesque" panose="020B0504020202020204" pitchFamily="34" charset="0"/>
              </a:rPr>
              <a:t>(16 100kr 2026)</a:t>
            </a:r>
            <a:r>
              <a:rPr lang="sv-SE" dirty="0">
                <a:solidFill>
                  <a:srgbClr val="000000"/>
                </a:solidFill>
                <a:latin typeface="Grotesque" panose="020B0504020202020204" pitchFamily="34" charset="0"/>
              </a:rPr>
              <a:t>)</a:t>
            </a:r>
            <a:endParaRPr lang="sv-SE" i="1" dirty="0">
              <a:solidFill>
                <a:srgbClr val="000000"/>
              </a:solidFill>
              <a:latin typeface="Grotesque" panose="020B0504020202020204" pitchFamily="34" charset="0"/>
            </a:endParaRPr>
          </a:p>
          <a:p>
            <a:pPr marL="0" indent="0" eaLnBrk="1" hangingPunct="1">
              <a:buNone/>
              <a:defRPr/>
            </a:pPr>
            <a:br>
              <a:rPr lang="sv-SE" dirty="0">
                <a:solidFill>
                  <a:srgbClr val="000000"/>
                </a:solidFill>
                <a:latin typeface="Grotesque" panose="020B0504020202020204" pitchFamily="34" charset="0"/>
              </a:rPr>
            </a:br>
            <a:r>
              <a:rPr lang="sv-SE" b="1" dirty="0">
                <a:solidFill>
                  <a:srgbClr val="000000"/>
                </a:solidFill>
                <a:latin typeface="Grotesque" panose="020B0504020202020204" pitchFamily="34" charset="0"/>
              </a:rPr>
              <a:t>Kommuner</a:t>
            </a:r>
          </a:p>
          <a:p>
            <a:pPr eaLnBrk="1" hangingPunct="1">
              <a:defRPr/>
            </a:pPr>
            <a:r>
              <a:rPr lang="sv-SE" dirty="0">
                <a:solidFill>
                  <a:srgbClr val="000000"/>
                </a:solidFill>
                <a:latin typeface="Grotesque" panose="020B0504020202020204" pitchFamily="34" charset="0"/>
              </a:rPr>
              <a:t>Ideell medlemsavgift 100 kr momsfri + serviceavgift 2 900kr </a:t>
            </a:r>
            <a:r>
              <a:rPr lang="sv-SE" i="1" dirty="0">
                <a:solidFill>
                  <a:srgbClr val="000000"/>
                </a:solidFill>
                <a:latin typeface="Grotesque" panose="020B0504020202020204" pitchFamily="34" charset="0"/>
              </a:rPr>
              <a:t>(3 200kr 2026) </a:t>
            </a:r>
            <a:r>
              <a:rPr lang="sv-SE" dirty="0">
                <a:solidFill>
                  <a:srgbClr val="000000"/>
                </a:solidFill>
                <a:latin typeface="Grotesque" panose="020B0504020202020204" pitchFamily="34" charset="0"/>
              </a:rPr>
              <a:t>momspliktig  </a:t>
            </a:r>
            <a:r>
              <a:rPr lang="sv-SE" dirty="0">
                <a:solidFill>
                  <a:srgbClr val="000000"/>
                </a:solidFill>
                <a:latin typeface="Grotesque" panose="020B0504020202020204" pitchFamily="34" charset="0"/>
                <a:sym typeface="Wingdings" panose="05000000000000000000" pitchFamily="2" charset="2"/>
              </a:rPr>
              <a:t></a:t>
            </a:r>
            <a:r>
              <a:rPr lang="sv-SE" dirty="0">
                <a:solidFill>
                  <a:srgbClr val="000000"/>
                </a:solidFill>
                <a:latin typeface="Grotesque" panose="020B0504020202020204" pitchFamily="34" charset="0"/>
                <a:sym typeface="Wingdings"/>
              </a:rPr>
              <a:t> totalt 3 725kr </a:t>
            </a:r>
            <a:r>
              <a:rPr lang="sv-SE" i="1" dirty="0">
                <a:solidFill>
                  <a:srgbClr val="000000"/>
                </a:solidFill>
                <a:latin typeface="Grotesque" panose="020B0504020202020204" pitchFamily="34" charset="0"/>
                <a:sym typeface="Wingdings"/>
              </a:rPr>
              <a:t>(4 100kr 2026)</a:t>
            </a:r>
          </a:p>
          <a:p>
            <a:pPr eaLnBrk="1" hangingPunct="1">
              <a:defRPr/>
            </a:pPr>
            <a:endParaRPr lang="sv-SE" dirty="0">
              <a:solidFill>
                <a:srgbClr val="000000"/>
              </a:solidFill>
              <a:latin typeface="Grotesque" panose="020B0504020202020204" pitchFamily="34" charset="0"/>
              <a:sym typeface="Wingdings"/>
            </a:endParaRPr>
          </a:p>
          <a:p>
            <a:pPr marL="0" indent="0" eaLnBrk="1" hangingPunct="1">
              <a:buNone/>
              <a:defRPr/>
            </a:pPr>
            <a:r>
              <a:rPr lang="sv-SE" b="1" dirty="0">
                <a:solidFill>
                  <a:srgbClr val="000000"/>
                </a:solidFill>
                <a:latin typeface="Grotesque" panose="020B0504020202020204" pitchFamily="34" charset="0"/>
                <a:sym typeface="Wingdings"/>
              </a:rPr>
              <a:t>Enskilda näringsidkare</a:t>
            </a:r>
          </a:p>
          <a:p>
            <a:pPr eaLnBrk="1" hangingPunct="1">
              <a:defRPr/>
            </a:pPr>
            <a:r>
              <a:rPr lang="sv-SE" dirty="0">
                <a:solidFill>
                  <a:srgbClr val="000000"/>
                </a:solidFill>
                <a:latin typeface="Grotesque" panose="020B0504020202020204" pitchFamily="34" charset="0"/>
              </a:rPr>
              <a:t>Ideell medlemsavgift 100 kr momsfri + serviceavgift 900 kr momspliktig </a:t>
            </a:r>
            <a:r>
              <a:rPr lang="sv-SE" i="1" dirty="0">
                <a:solidFill>
                  <a:srgbClr val="000000"/>
                </a:solidFill>
                <a:latin typeface="Grotesque" panose="020B0504020202020204" pitchFamily="34" charset="0"/>
              </a:rPr>
              <a:t>(1 100kr 2026).</a:t>
            </a:r>
          </a:p>
          <a:p>
            <a:pPr eaLnBrk="1" hangingPunct="1">
              <a:defRPr/>
            </a:pPr>
            <a:r>
              <a:rPr lang="sv-SE" dirty="0">
                <a:solidFill>
                  <a:srgbClr val="000000"/>
                </a:solidFill>
                <a:latin typeface="Grotesque" panose="020B0504020202020204" pitchFamily="34" charset="0"/>
              </a:rPr>
              <a:t>Därutöver en rörlig avgift baserad på inkomst av fiske 3 %.</a:t>
            </a:r>
          </a:p>
          <a:p>
            <a:pPr eaLnBrk="1" hangingPunct="1">
              <a:defRPr/>
            </a:pPr>
            <a:endParaRPr lang="sv-SE" dirty="0">
              <a:solidFill>
                <a:srgbClr val="000000"/>
              </a:solidFill>
              <a:latin typeface="Grotesque" panose="020B0504020202020204" pitchFamily="34" charset="0"/>
              <a:sym typeface="Wingdings"/>
            </a:endParaRPr>
          </a:p>
          <a:p>
            <a:pPr marL="0" indent="0" eaLnBrk="1" hangingPunct="1">
              <a:buNone/>
              <a:defRPr/>
            </a:pPr>
            <a:r>
              <a:rPr lang="sv-SE" b="1" dirty="0">
                <a:solidFill>
                  <a:srgbClr val="000000"/>
                </a:solidFill>
                <a:latin typeface="Grotesque" panose="020B0504020202020204" pitchFamily="34" charset="0"/>
                <a:sym typeface="Wingdings"/>
              </a:rPr>
              <a:t>Stödjande medlem</a:t>
            </a:r>
          </a:p>
          <a:p>
            <a:pPr eaLnBrk="1" hangingPunct="1">
              <a:defRPr/>
            </a:pPr>
            <a:r>
              <a:rPr lang="sv-SE" dirty="0">
                <a:solidFill>
                  <a:srgbClr val="000000"/>
                </a:solidFill>
                <a:latin typeface="Grotesque" panose="020B0504020202020204" pitchFamily="34" charset="0"/>
              </a:rPr>
              <a:t>Ideell medlemsavgift 500kr momsfri </a:t>
            </a:r>
            <a:r>
              <a:rPr lang="sv-SE" i="1" dirty="0">
                <a:solidFill>
                  <a:srgbClr val="000000"/>
                </a:solidFill>
                <a:latin typeface="Grotesque" panose="020B0504020202020204" pitchFamily="34" charset="0"/>
              </a:rPr>
              <a:t>(600kr 2026).</a:t>
            </a:r>
            <a:endParaRPr lang="sv-SE" i="1" dirty="0">
              <a:solidFill>
                <a:srgbClr val="000000"/>
              </a:solidFill>
              <a:latin typeface="Grotesque" panose="020B0504020202020204" pitchFamily="34" charset="0"/>
              <a:sym typeface="Wingdings"/>
            </a:endParaRPr>
          </a:p>
          <a:p>
            <a:pPr eaLnBrk="1" hangingPunct="1">
              <a:defRPr/>
            </a:pPr>
            <a:endParaRPr lang="sv-SE" dirty="0">
              <a:solidFill>
                <a:srgbClr val="000000"/>
              </a:solidFill>
              <a:latin typeface="Grotesque" panose="020B0504020202020204" pitchFamily="34" charset="0"/>
              <a:sym typeface="Wingdings"/>
            </a:endParaRPr>
          </a:p>
          <a:p>
            <a:pPr marL="0" indent="0" eaLnBrk="1" hangingPunct="1">
              <a:buNone/>
              <a:defRPr/>
            </a:pPr>
            <a:r>
              <a:rPr lang="sv-SE" b="1" dirty="0">
                <a:solidFill>
                  <a:srgbClr val="000000"/>
                </a:solidFill>
                <a:latin typeface="Grotesque" panose="020B0504020202020204" pitchFamily="34" charset="0"/>
                <a:sym typeface="Wingdings"/>
              </a:rPr>
              <a:t>Organisationsmedlemmar, skogsbolag mm</a:t>
            </a:r>
          </a:p>
          <a:p>
            <a:pPr eaLnBrk="1" hangingPunct="1">
              <a:defRPr/>
            </a:pPr>
            <a:r>
              <a:rPr lang="sv-SE" dirty="0">
                <a:solidFill>
                  <a:srgbClr val="000000"/>
                </a:solidFill>
                <a:latin typeface="Grotesque" panose="020B0504020202020204" pitchFamily="34" charset="0"/>
                <a:sym typeface="Wingdings"/>
              </a:rPr>
              <a:t>Avgiftens storlek bestäms från fall till fall genom överenskommelse</a:t>
            </a:r>
          </a:p>
          <a:p>
            <a:endParaRPr lang="sv-SE" dirty="0"/>
          </a:p>
        </p:txBody>
      </p:sp>
      <p:pic>
        <p:nvPicPr>
          <p:cNvPr id="4" name="Bildobjekt 3" descr="En bild som visar text, Grafik, logotyp, design&#10;&#10;Automatiskt genererad beskrivning">
            <a:extLst>
              <a:ext uri="{FF2B5EF4-FFF2-40B4-BE49-F238E27FC236}">
                <a16:creationId xmlns:a16="http://schemas.microsoft.com/office/drawing/2014/main" id="{9DFB9B67-8E95-77ED-9C2C-C3DECDF60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426576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9DD2F7-4C8D-0816-3CF8-D96D7155D4A0}"/>
              </a:ext>
            </a:extLst>
          </p:cNvPr>
          <p:cNvSpPr>
            <a:spLocks noGrp="1"/>
          </p:cNvSpPr>
          <p:nvPr>
            <p:ph type="title"/>
          </p:nvPr>
        </p:nvSpPr>
        <p:spPr>
          <a:xfrm>
            <a:off x="762000" y="3039042"/>
            <a:ext cx="3831336" cy="779916"/>
          </a:xfrm>
        </p:spPr>
        <p:txBody>
          <a:bodyPr>
            <a:normAutofit fontScale="90000"/>
          </a:bodyPr>
          <a:lstStyle/>
          <a:p>
            <a:r>
              <a:rPr lang="sv-SE" sz="4000" dirty="0">
                <a:latin typeface="Grotesque" panose="020B0504020202020204" pitchFamily="34" charset="0"/>
              </a:rPr>
              <a:t>Råd och support</a:t>
            </a:r>
          </a:p>
        </p:txBody>
      </p:sp>
      <p:sp>
        <p:nvSpPr>
          <p:cNvPr id="3" name="Platshållare för innehåll 2">
            <a:extLst>
              <a:ext uri="{FF2B5EF4-FFF2-40B4-BE49-F238E27FC236}">
                <a16:creationId xmlns:a16="http://schemas.microsoft.com/office/drawing/2014/main" id="{A457F686-F72D-B136-69C8-6EBCD82DFFFC}"/>
              </a:ext>
            </a:extLst>
          </p:cNvPr>
          <p:cNvSpPr>
            <a:spLocks noGrp="1"/>
          </p:cNvSpPr>
          <p:nvPr>
            <p:ph idx="1"/>
          </p:nvPr>
        </p:nvSpPr>
        <p:spPr>
          <a:xfrm>
            <a:off x="5184648" y="1051560"/>
            <a:ext cx="6245352" cy="4754880"/>
          </a:xfrm>
        </p:spPr>
        <p:txBody>
          <a:bodyPr>
            <a:normAutofit fontScale="77500" lnSpcReduction="20000"/>
          </a:bodyPr>
          <a:lstStyle/>
          <a:p>
            <a:pPr eaLnBrk="1" hangingPunct="1">
              <a:spcBef>
                <a:spcPct val="0"/>
              </a:spcBef>
              <a:buClrTx/>
              <a:buSzTx/>
              <a:buFontTx/>
              <a:buNone/>
            </a:pPr>
            <a:r>
              <a:rPr lang="sv-SE" altLang="sv-SE" sz="2000" b="1" dirty="0">
                <a:latin typeface="Grotesque" panose="020B0504020202020204" pitchFamily="34" charset="0"/>
              </a:rPr>
              <a:t>Förbundet ger råd och support inom bland annat</a:t>
            </a:r>
          </a:p>
          <a:p>
            <a:pPr eaLnBrk="1" hangingPunct="1">
              <a:spcBef>
                <a:spcPct val="0"/>
              </a:spcBef>
              <a:buClrTx/>
              <a:buSzTx/>
              <a:buFontTx/>
              <a:buNone/>
            </a:pPr>
            <a:r>
              <a:rPr lang="sv-SE" altLang="sv-SE" sz="2000" b="1" dirty="0">
                <a:latin typeface="Grotesque" panose="020B0504020202020204" pitchFamily="34" charset="0"/>
              </a:rPr>
              <a:t>följande områden :</a:t>
            </a:r>
          </a:p>
          <a:p>
            <a:pPr eaLnBrk="1" hangingPunct="1">
              <a:spcBef>
                <a:spcPct val="0"/>
              </a:spcBef>
              <a:buClrTx/>
              <a:buSzTx/>
              <a:buFontTx/>
              <a:buNone/>
            </a:pPr>
            <a:endParaRPr lang="sv-SE" altLang="sv-SE" sz="2000" dirty="0">
              <a:latin typeface="Grotesque" panose="020B0504020202020204" pitchFamily="34" charset="0"/>
            </a:endParaRPr>
          </a:p>
          <a:p>
            <a:pPr>
              <a:spcBef>
                <a:spcPct val="0"/>
              </a:spcBef>
            </a:pPr>
            <a:r>
              <a:rPr lang="sv-SE" altLang="sv-SE" sz="2000" dirty="0">
                <a:latin typeface="Grotesque" panose="020B0504020202020204" pitchFamily="34" charset="0"/>
              </a:rPr>
              <a:t>Fiskeribiologi, fiskevård och fiskejuridik</a:t>
            </a:r>
            <a:br>
              <a:rPr lang="sv-SE" altLang="sv-SE" sz="2000" dirty="0">
                <a:latin typeface="Grotesque" panose="020B0504020202020204" pitchFamily="34" charset="0"/>
              </a:rPr>
            </a:br>
            <a:endParaRPr lang="sv-SE" altLang="sv-SE" sz="2000" dirty="0">
              <a:latin typeface="Grotesque" panose="020B0504020202020204" pitchFamily="34" charset="0"/>
            </a:endParaRPr>
          </a:p>
          <a:p>
            <a:pPr>
              <a:spcBef>
                <a:spcPct val="0"/>
              </a:spcBef>
            </a:pPr>
            <a:r>
              <a:rPr lang="sv-SE" altLang="sv-SE" sz="2000" dirty="0">
                <a:latin typeface="Grotesque" panose="020B0504020202020204" pitchFamily="34" charset="0"/>
              </a:rPr>
              <a:t>Fiskerättsliga och fastighetsrättsliga frågor</a:t>
            </a:r>
          </a:p>
          <a:p>
            <a:pPr>
              <a:spcBef>
                <a:spcPct val="0"/>
              </a:spcBef>
            </a:pPr>
            <a:endParaRPr lang="sv-SE" altLang="sv-SE" sz="2000" dirty="0">
              <a:latin typeface="Grotesque" panose="020B0504020202020204" pitchFamily="34" charset="0"/>
            </a:endParaRPr>
          </a:p>
          <a:p>
            <a:pPr>
              <a:spcBef>
                <a:spcPct val="0"/>
              </a:spcBef>
            </a:pPr>
            <a:r>
              <a:rPr lang="sv-SE" altLang="sv-SE" sz="2000" dirty="0">
                <a:latin typeface="Grotesque" panose="020B0504020202020204" pitchFamily="34" charset="0"/>
              </a:rPr>
              <a:t>Fiskevårdsområdets administration</a:t>
            </a:r>
          </a:p>
          <a:p>
            <a:pPr>
              <a:spcBef>
                <a:spcPct val="0"/>
              </a:spcBef>
            </a:pPr>
            <a:endParaRPr lang="sv-SE" altLang="sv-SE" sz="2000" dirty="0">
              <a:latin typeface="Grotesque" panose="020B0504020202020204" pitchFamily="34" charset="0"/>
            </a:endParaRPr>
          </a:p>
          <a:p>
            <a:pPr>
              <a:spcBef>
                <a:spcPct val="0"/>
              </a:spcBef>
            </a:pPr>
            <a:r>
              <a:rPr lang="sv-SE" altLang="sv-SE" sz="2000" dirty="0">
                <a:latin typeface="Grotesque" panose="020B0504020202020204" pitchFamily="34" charset="0"/>
              </a:rPr>
              <a:t>Förvaltning och fiskevattenutveckling</a:t>
            </a:r>
          </a:p>
          <a:p>
            <a:pPr>
              <a:spcBef>
                <a:spcPct val="0"/>
              </a:spcBef>
            </a:pPr>
            <a:endParaRPr lang="sv-SE" altLang="sv-SE" sz="2000" dirty="0">
              <a:latin typeface="Grotesque" panose="020B0504020202020204" pitchFamily="34" charset="0"/>
            </a:endParaRPr>
          </a:p>
          <a:p>
            <a:pPr>
              <a:spcBef>
                <a:spcPct val="0"/>
              </a:spcBef>
            </a:pPr>
            <a:r>
              <a:rPr lang="sv-SE" altLang="sv-SE" sz="2000" dirty="0">
                <a:latin typeface="Grotesque" panose="020B0504020202020204" pitchFamily="34" charset="0"/>
              </a:rPr>
              <a:t>Fiskerinäring – kust- och insjöfiske, vattenbruk och fisketurism</a:t>
            </a:r>
          </a:p>
          <a:p>
            <a:pPr>
              <a:spcBef>
                <a:spcPct val="0"/>
              </a:spcBef>
            </a:pPr>
            <a:endParaRPr lang="sv-SE" altLang="sv-SE" sz="2000" dirty="0">
              <a:latin typeface="Grotesque" panose="020B0504020202020204" pitchFamily="34" charset="0"/>
            </a:endParaRPr>
          </a:p>
          <a:p>
            <a:pPr eaLnBrk="1" hangingPunct="1">
              <a:spcBef>
                <a:spcPct val="0"/>
              </a:spcBef>
              <a:buClrTx/>
              <a:buSzTx/>
              <a:buFontTx/>
              <a:buNone/>
            </a:pPr>
            <a:endParaRPr lang="sv-SE" altLang="sv-SE" sz="2000" dirty="0">
              <a:latin typeface="Grotesque" panose="020B0504020202020204" pitchFamily="34" charset="0"/>
            </a:endParaRPr>
          </a:p>
          <a:p>
            <a:pPr eaLnBrk="1" hangingPunct="1">
              <a:spcBef>
                <a:spcPct val="0"/>
              </a:spcBef>
              <a:buClrTx/>
              <a:buSzTx/>
              <a:buFontTx/>
              <a:buNone/>
            </a:pPr>
            <a:r>
              <a:rPr lang="sv-SE" altLang="sv-SE" sz="2000" dirty="0">
                <a:latin typeface="Grotesque" panose="020B0504020202020204" pitchFamily="34" charset="0"/>
              </a:rPr>
              <a:t>Dessutom arrangeras regionala medlemsmöten och</a:t>
            </a:r>
          </a:p>
          <a:p>
            <a:pPr eaLnBrk="1" hangingPunct="1">
              <a:spcBef>
                <a:spcPct val="0"/>
              </a:spcBef>
              <a:buClrTx/>
              <a:buSzTx/>
              <a:buFontTx/>
              <a:buNone/>
            </a:pPr>
            <a:r>
              <a:rPr lang="sv-SE" altLang="sv-SE" sz="2000" dirty="0">
                <a:latin typeface="Grotesque" panose="020B0504020202020204" pitchFamily="34" charset="0"/>
              </a:rPr>
              <a:t>inspirationsträffar och initiativ tas till regionala och</a:t>
            </a:r>
          </a:p>
          <a:p>
            <a:pPr eaLnBrk="1" hangingPunct="1">
              <a:spcBef>
                <a:spcPct val="0"/>
              </a:spcBef>
              <a:buClrTx/>
              <a:buSzTx/>
              <a:buFontTx/>
              <a:buNone/>
            </a:pPr>
            <a:r>
              <a:rPr lang="sv-SE" altLang="sv-SE" sz="2000" dirty="0">
                <a:latin typeface="Grotesque" panose="020B0504020202020204" pitchFamily="34" charset="0"/>
              </a:rPr>
              <a:t>nationella utvecklingsprojekt</a:t>
            </a:r>
            <a:r>
              <a:rPr lang="sv-SE" altLang="sv-SE" sz="2000" dirty="0">
                <a:solidFill>
                  <a:schemeClr val="tx1"/>
                </a:solidFill>
                <a:latin typeface="Grotesque" panose="020B0504020202020204" pitchFamily="34" charset="0"/>
              </a:rPr>
              <a:t>.</a:t>
            </a:r>
          </a:p>
          <a:p>
            <a:endParaRPr lang="sv-SE" dirty="0">
              <a:latin typeface="Grotesque" panose="020B0504020202020204" pitchFamily="34" charset="0"/>
            </a:endParaRPr>
          </a:p>
        </p:txBody>
      </p:sp>
      <p:pic>
        <p:nvPicPr>
          <p:cNvPr id="4" name="Bildobjekt 3" descr="En bild som visar text, Grafik, logotyp, design&#10;&#10;Automatiskt genererad beskrivning">
            <a:extLst>
              <a:ext uri="{FF2B5EF4-FFF2-40B4-BE49-F238E27FC236}">
                <a16:creationId xmlns:a16="http://schemas.microsoft.com/office/drawing/2014/main" id="{16692318-F413-DA20-F344-35A8B66EC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365256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5CA8437-AD16-EE60-3F1D-96A86A5C46C1}"/>
              </a:ext>
            </a:extLst>
          </p:cNvPr>
          <p:cNvSpPr>
            <a:spLocks noGrp="1"/>
          </p:cNvSpPr>
          <p:nvPr>
            <p:ph idx="1"/>
          </p:nvPr>
        </p:nvSpPr>
        <p:spPr>
          <a:xfrm>
            <a:off x="5186041" y="2297653"/>
            <a:ext cx="6245352" cy="4754880"/>
          </a:xfrm>
        </p:spPr>
        <p:txBody>
          <a:bodyPr/>
          <a:lstStyle/>
          <a:p>
            <a:pPr marL="0" indent="0">
              <a:buNone/>
            </a:pPr>
            <a:r>
              <a:rPr lang="sv-SE" sz="2800" b="1" dirty="0">
                <a:latin typeface="Grotesque" panose="020B0504020202020204" pitchFamily="34" charset="0"/>
                <a:hlinkClick r:id="rId2"/>
              </a:rPr>
              <a:t>www.vattenagarna.se</a:t>
            </a:r>
            <a:endParaRPr lang="sv-SE" sz="2800" b="1" dirty="0">
              <a:latin typeface="Grotesque" panose="020B0504020202020204" pitchFamily="34" charset="0"/>
            </a:endParaRPr>
          </a:p>
          <a:p>
            <a:pPr marL="0" indent="0">
              <a:buNone/>
            </a:pPr>
            <a:endParaRPr lang="sv-SE" altLang="sv-SE" sz="2800" b="1" dirty="0">
              <a:latin typeface="Grotesque" panose="020B0504020202020204" pitchFamily="34" charset="0"/>
            </a:endParaRPr>
          </a:p>
          <a:p>
            <a:pPr marL="0" indent="0">
              <a:buNone/>
            </a:pPr>
            <a:r>
              <a:rPr lang="sv-SE" altLang="sv-SE" sz="2000" dirty="0">
                <a:latin typeface="Grotesque" panose="020B0504020202020204" pitchFamily="34" charset="0"/>
              </a:rPr>
              <a:t>Riksförbundsdel – Länsförbundsdel - </a:t>
            </a:r>
            <a:r>
              <a:rPr lang="sv-SE" altLang="sv-SE" sz="2000" dirty="0" err="1">
                <a:latin typeface="Grotesque" panose="020B0504020202020204" pitchFamily="34" charset="0"/>
              </a:rPr>
              <a:t>Medlemsdel</a:t>
            </a:r>
            <a:r>
              <a:rPr lang="sv-SE" altLang="sv-SE" sz="2000" dirty="0">
                <a:latin typeface="Grotesque" panose="020B0504020202020204" pitchFamily="34" charset="0"/>
              </a:rPr>
              <a:t> </a:t>
            </a:r>
          </a:p>
          <a:p>
            <a:pPr algn="ctr" eaLnBrk="1" hangingPunct="1">
              <a:spcBef>
                <a:spcPct val="0"/>
              </a:spcBef>
              <a:buClrTx/>
              <a:buSzTx/>
              <a:buFontTx/>
              <a:buNone/>
            </a:pPr>
            <a:r>
              <a:rPr lang="sv-SE" altLang="sv-SE" sz="2000" dirty="0">
                <a:latin typeface="Grotesque" panose="020B0504020202020204" pitchFamily="34" charset="0"/>
              </a:rPr>
              <a:t> </a:t>
            </a:r>
          </a:p>
          <a:p>
            <a:pPr algn="ctr" eaLnBrk="1" hangingPunct="1">
              <a:spcBef>
                <a:spcPct val="0"/>
              </a:spcBef>
              <a:buClrTx/>
              <a:buSzTx/>
              <a:buFontTx/>
              <a:buNone/>
            </a:pPr>
            <a:endParaRPr lang="sv-SE" altLang="sv-SE" sz="2000" dirty="0">
              <a:latin typeface="Grotesque" panose="020B0504020202020204" pitchFamily="34" charset="0"/>
            </a:endParaRPr>
          </a:p>
          <a:p>
            <a:pPr eaLnBrk="1" hangingPunct="1">
              <a:spcBef>
                <a:spcPct val="0"/>
              </a:spcBef>
              <a:buClrTx/>
              <a:buSzTx/>
              <a:buFontTx/>
              <a:buNone/>
            </a:pPr>
            <a:r>
              <a:rPr lang="sv-SE" altLang="sv-SE" sz="2000" dirty="0">
                <a:latin typeface="Grotesque" panose="020B0504020202020204" pitchFamily="34" charset="0"/>
              </a:rPr>
              <a:t>Dolda medlemssidor </a:t>
            </a:r>
            <a:r>
              <a:rPr lang="sv-SE" altLang="sv-SE" dirty="0">
                <a:latin typeface="Grotesque" panose="020B0504020202020204" pitchFamily="34" charset="0"/>
                <a:sym typeface="Wingdings" panose="05000000000000000000" pitchFamily="2" charset="2"/>
              </a:rPr>
              <a:t></a:t>
            </a:r>
            <a:r>
              <a:rPr lang="sv-SE" altLang="sv-SE" sz="2000" dirty="0">
                <a:latin typeface="Grotesque" panose="020B0504020202020204" pitchFamily="34" charset="0"/>
                <a:sym typeface="Wingdings" panose="05000000000000000000" pitchFamily="2" charset="2"/>
              </a:rPr>
              <a:t> Nyhetsbrev, stadgar,</a:t>
            </a:r>
          </a:p>
          <a:p>
            <a:pPr eaLnBrk="1" hangingPunct="1">
              <a:spcBef>
                <a:spcPct val="0"/>
              </a:spcBef>
              <a:buClrTx/>
              <a:buSzTx/>
              <a:buFontTx/>
              <a:buNone/>
            </a:pPr>
            <a:r>
              <a:rPr lang="sv-SE" altLang="sv-SE" sz="2000" dirty="0">
                <a:latin typeface="Grotesque" panose="020B0504020202020204" pitchFamily="34" charset="0"/>
                <a:sym typeface="Wingdings" panose="05000000000000000000" pitchFamily="2" charset="2"/>
              </a:rPr>
              <a:t>stämmoprotokoll, verksamhetsstrategi,</a:t>
            </a:r>
          </a:p>
          <a:p>
            <a:pPr eaLnBrk="1" hangingPunct="1">
              <a:spcBef>
                <a:spcPct val="0"/>
              </a:spcBef>
              <a:buClrTx/>
              <a:buSzTx/>
              <a:buFontTx/>
              <a:buNone/>
            </a:pPr>
            <a:r>
              <a:rPr lang="sv-SE" altLang="sv-SE" sz="2000" dirty="0">
                <a:latin typeface="Grotesque" panose="020B0504020202020204" pitchFamily="34" charset="0"/>
                <a:sym typeface="Wingdings" panose="05000000000000000000" pitchFamily="2" charset="2"/>
              </a:rPr>
              <a:t>vägledningsmaterial, hemsideinstruktioner,</a:t>
            </a:r>
          </a:p>
          <a:p>
            <a:pPr eaLnBrk="1" hangingPunct="1">
              <a:spcBef>
                <a:spcPct val="0"/>
              </a:spcBef>
              <a:buClrTx/>
              <a:buSzTx/>
              <a:buFontTx/>
              <a:buNone/>
            </a:pPr>
            <a:r>
              <a:rPr lang="sv-SE" altLang="sv-SE" sz="2000" dirty="0">
                <a:latin typeface="Grotesque" panose="020B0504020202020204" pitchFamily="34" charset="0"/>
                <a:sym typeface="Wingdings" panose="05000000000000000000" pitchFamily="2" charset="2"/>
              </a:rPr>
              <a:t>försäkringar, </a:t>
            </a:r>
            <a:r>
              <a:rPr lang="sv-SE" altLang="sv-SE" sz="2000" dirty="0" err="1">
                <a:latin typeface="Grotesque" panose="020B0504020202020204" pitchFamily="34" charset="0"/>
                <a:sym typeface="Wingdings" panose="05000000000000000000" pitchFamily="2" charset="2"/>
              </a:rPr>
              <a:t>iFiskemanualer</a:t>
            </a:r>
            <a:r>
              <a:rPr lang="sv-SE" altLang="sv-SE" sz="2000" dirty="0">
                <a:latin typeface="Grotesque" panose="020B0504020202020204" pitchFamily="34" charset="0"/>
                <a:sym typeface="Wingdings" panose="05000000000000000000" pitchFamily="2" charset="2"/>
              </a:rPr>
              <a:t>, </a:t>
            </a:r>
            <a:r>
              <a:rPr lang="sv-SE" altLang="sv-SE" sz="2000" dirty="0" err="1">
                <a:latin typeface="Grotesque" panose="020B0504020202020204" pitchFamily="34" charset="0"/>
                <a:sym typeface="Wingdings" panose="05000000000000000000" pitchFamily="2" charset="2"/>
              </a:rPr>
              <a:t>etc</a:t>
            </a:r>
            <a:endParaRPr lang="sv-SE" altLang="sv-SE" sz="2000" dirty="0">
              <a:latin typeface="Grotesque" panose="020B0504020202020204" pitchFamily="34" charset="0"/>
            </a:endParaRPr>
          </a:p>
          <a:p>
            <a:pPr marL="0" indent="0">
              <a:buNone/>
            </a:pPr>
            <a:endParaRPr lang="sv-SE" dirty="0">
              <a:latin typeface="Grotesque" panose="020B0504020202020204" pitchFamily="34" charset="0"/>
            </a:endParaRPr>
          </a:p>
        </p:txBody>
      </p:sp>
      <p:pic>
        <p:nvPicPr>
          <p:cNvPr id="7" name="Bildobjekt 6" descr="En bild som visar text, Grafik, logotyp, design&#10;&#10;Automatiskt genererad beskrivning">
            <a:extLst>
              <a:ext uri="{FF2B5EF4-FFF2-40B4-BE49-F238E27FC236}">
                <a16:creationId xmlns:a16="http://schemas.microsoft.com/office/drawing/2014/main" id="{420C1AD8-9297-BC67-66AA-B933E8BB7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pic>
        <p:nvPicPr>
          <p:cNvPr id="11" name="Bildobjekt 10">
            <a:extLst>
              <a:ext uri="{FF2B5EF4-FFF2-40B4-BE49-F238E27FC236}">
                <a16:creationId xmlns:a16="http://schemas.microsoft.com/office/drawing/2014/main" id="{90F25998-7A61-2772-D943-3E0D1AE1F38F}"/>
              </a:ext>
            </a:extLst>
          </p:cNvPr>
          <p:cNvPicPr>
            <a:picLocks noChangeAspect="1"/>
          </p:cNvPicPr>
          <p:nvPr/>
        </p:nvPicPr>
        <p:blipFill>
          <a:blip r:embed="rId4"/>
          <a:stretch>
            <a:fillRect/>
          </a:stretch>
        </p:blipFill>
        <p:spPr>
          <a:xfrm>
            <a:off x="2989443" y="84705"/>
            <a:ext cx="6575900" cy="2111648"/>
          </a:xfrm>
          <a:prstGeom prst="rect">
            <a:avLst/>
          </a:prstGeom>
        </p:spPr>
      </p:pic>
      <p:pic>
        <p:nvPicPr>
          <p:cNvPr id="13" name="Bildobjekt 12">
            <a:extLst>
              <a:ext uri="{FF2B5EF4-FFF2-40B4-BE49-F238E27FC236}">
                <a16:creationId xmlns:a16="http://schemas.microsoft.com/office/drawing/2014/main" id="{D3BA9C3E-7800-E5E4-4499-97133E0E906F}"/>
              </a:ext>
            </a:extLst>
          </p:cNvPr>
          <p:cNvPicPr>
            <a:picLocks noChangeAspect="1"/>
          </p:cNvPicPr>
          <p:nvPr/>
        </p:nvPicPr>
        <p:blipFill>
          <a:blip r:embed="rId5"/>
          <a:stretch>
            <a:fillRect/>
          </a:stretch>
        </p:blipFill>
        <p:spPr>
          <a:xfrm>
            <a:off x="307568" y="2681646"/>
            <a:ext cx="2681875" cy="2153397"/>
          </a:xfrm>
          <a:prstGeom prst="rect">
            <a:avLst/>
          </a:prstGeom>
        </p:spPr>
      </p:pic>
      <p:pic>
        <p:nvPicPr>
          <p:cNvPr id="15" name="Bildobjekt 14">
            <a:extLst>
              <a:ext uri="{FF2B5EF4-FFF2-40B4-BE49-F238E27FC236}">
                <a16:creationId xmlns:a16="http://schemas.microsoft.com/office/drawing/2014/main" id="{88DE4605-4FC7-E50F-C7CB-744BF11A95C5}"/>
              </a:ext>
            </a:extLst>
          </p:cNvPr>
          <p:cNvPicPr>
            <a:picLocks noChangeAspect="1"/>
          </p:cNvPicPr>
          <p:nvPr/>
        </p:nvPicPr>
        <p:blipFill>
          <a:blip r:embed="rId6"/>
          <a:stretch>
            <a:fillRect/>
          </a:stretch>
        </p:blipFill>
        <p:spPr>
          <a:xfrm>
            <a:off x="2420084" y="3429001"/>
            <a:ext cx="2658816" cy="2231036"/>
          </a:xfrm>
          <a:prstGeom prst="rect">
            <a:avLst/>
          </a:prstGeom>
        </p:spPr>
      </p:pic>
      <p:pic>
        <p:nvPicPr>
          <p:cNvPr id="19" name="Bildobjekt 18">
            <a:extLst>
              <a:ext uri="{FF2B5EF4-FFF2-40B4-BE49-F238E27FC236}">
                <a16:creationId xmlns:a16="http://schemas.microsoft.com/office/drawing/2014/main" id="{9F667F28-6846-A141-BAB5-F6FD0B958132}"/>
              </a:ext>
            </a:extLst>
          </p:cNvPr>
          <p:cNvPicPr>
            <a:picLocks noChangeAspect="1"/>
          </p:cNvPicPr>
          <p:nvPr/>
        </p:nvPicPr>
        <p:blipFill>
          <a:blip r:embed="rId7"/>
          <a:stretch>
            <a:fillRect/>
          </a:stretch>
        </p:blipFill>
        <p:spPr>
          <a:xfrm>
            <a:off x="102448" y="4405935"/>
            <a:ext cx="2658816" cy="2352926"/>
          </a:xfrm>
          <a:prstGeom prst="rect">
            <a:avLst/>
          </a:prstGeom>
        </p:spPr>
      </p:pic>
    </p:spTree>
    <p:extLst>
      <p:ext uri="{BB962C8B-B14F-4D97-AF65-F5344CB8AC3E}">
        <p14:creationId xmlns:p14="http://schemas.microsoft.com/office/powerpoint/2010/main" val="149546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B1B341-7D4F-A466-4802-216761D2452C}"/>
              </a:ext>
            </a:extLst>
          </p:cNvPr>
          <p:cNvSpPr>
            <a:spLocks noGrp="1"/>
          </p:cNvSpPr>
          <p:nvPr>
            <p:ph type="title"/>
          </p:nvPr>
        </p:nvSpPr>
        <p:spPr>
          <a:xfrm>
            <a:off x="762000" y="3429000"/>
            <a:ext cx="3831336" cy="705954"/>
          </a:xfrm>
        </p:spPr>
        <p:txBody>
          <a:bodyPr>
            <a:normAutofit fontScale="90000"/>
          </a:bodyPr>
          <a:lstStyle/>
          <a:p>
            <a:r>
              <a:rPr lang="sv-SE" sz="4000" dirty="0">
                <a:latin typeface="Grotesque" panose="020B0504020202020204" pitchFamily="34" charset="0"/>
              </a:rPr>
              <a:t>Kommunikation</a:t>
            </a:r>
          </a:p>
        </p:txBody>
      </p:sp>
      <p:sp>
        <p:nvSpPr>
          <p:cNvPr id="3" name="Platshållare för innehåll 2">
            <a:extLst>
              <a:ext uri="{FF2B5EF4-FFF2-40B4-BE49-F238E27FC236}">
                <a16:creationId xmlns:a16="http://schemas.microsoft.com/office/drawing/2014/main" id="{08C616E2-C372-32C7-8B09-7DECF9B48C9F}"/>
              </a:ext>
            </a:extLst>
          </p:cNvPr>
          <p:cNvSpPr>
            <a:spLocks noGrp="1"/>
          </p:cNvSpPr>
          <p:nvPr>
            <p:ph idx="1"/>
          </p:nvPr>
        </p:nvSpPr>
        <p:spPr>
          <a:xfrm>
            <a:off x="5181258" y="1181209"/>
            <a:ext cx="6245352" cy="5201536"/>
          </a:xfrm>
        </p:spPr>
        <p:txBody>
          <a:bodyPr>
            <a:normAutofit fontScale="92500" lnSpcReduction="20000"/>
          </a:bodyPr>
          <a:lstStyle/>
          <a:p>
            <a:pPr marL="0" indent="0">
              <a:buNone/>
            </a:pPr>
            <a:r>
              <a:rPr lang="sv-SE" b="1" dirty="0">
                <a:latin typeface="Grotesque" panose="020B0504020202020204" pitchFamily="34" charset="0"/>
              </a:rPr>
              <a:t>Våra Fiskevatten</a:t>
            </a:r>
          </a:p>
          <a:p>
            <a:pPr marL="0" indent="0">
              <a:buNone/>
            </a:pPr>
            <a:r>
              <a:rPr lang="sv-SE" dirty="0">
                <a:solidFill>
                  <a:schemeClr val="tx1"/>
                </a:solidFill>
                <a:latin typeface="Grotesque" panose="020B0504020202020204" pitchFamily="34" charset="0"/>
              </a:rPr>
              <a:t>Förbundets medlemsorgan och landets enda facktidskrift för förvaltning och utveckling av fiskevatten. Tidningen speglar biologiska, juridiska och ekonomiska frågeställningar och innehåller reportage med både goda exempel och exempel på brister i lagar, regler och förutsättningar för utvecklingen av landsbygdsbaserade fiske- och upplevelsenäringar. Tidningen utkommer med 4 nummer per år.</a:t>
            </a:r>
          </a:p>
          <a:p>
            <a:pPr marL="0" indent="0">
              <a:buNone/>
            </a:pPr>
            <a:r>
              <a:rPr lang="sv-SE" dirty="0">
                <a:solidFill>
                  <a:schemeClr val="tx1"/>
                </a:solidFill>
                <a:latin typeface="Grotesque" panose="020B0504020202020204" pitchFamily="34" charset="0"/>
              </a:rPr>
              <a:t>Redaktör för Våra Fiskevatten är Hans Hellberg.</a:t>
            </a:r>
            <a:br>
              <a:rPr lang="sv-SE" dirty="0">
                <a:solidFill>
                  <a:schemeClr val="tx1"/>
                </a:solidFill>
                <a:latin typeface="Grotesque" panose="020B0504020202020204" pitchFamily="34" charset="0"/>
              </a:rPr>
            </a:br>
            <a:endParaRPr lang="sv-SE" dirty="0">
              <a:solidFill>
                <a:schemeClr val="tx1"/>
              </a:solidFill>
              <a:latin typeface="Grotesque" panose="020B0504020202020204" pitchFamily="34" charset="0"/>
            </a:endParaRPr>
          </a:p>
          <a:p>
            <a:pPr marL="0" indent="0">
              <a:buNone/>
            </a:pPr>
            <a:r>
              <a:rPr lang="sv-SE" b="1" dirty="0">
                <a:latin typeface="Grotesque" panose="020B0504020202020204" pitchFamily="34" charset="0"/>
              </a:rPr>
              <a:t>Nyhetsbrev</a:t>
            </a:r>
          </a:p>
          <a:p>
            <a:pPr marL="0" indent="0">
              <a:buNone/>
            </a:pPr>
            <a:r>
              <a:rPr lang="sv-SE" dirty="0">
                <a:latin typeface="Grotesque" panose="020B0504020202020204" pitchFamily="34" charset="0"/>
              </a:rPr>
              <a:t>Förbundets elektroniska nyhetsbrev utkommer ca 4 gånger per år och mailas ut till medlemmar och alla funktionärer i föreningar som önskar stå med på sändlistan. Nyhetsbrevet fångar upp förbundsdirektörens aktuella reflektioner, på gång i förbundet, remissyttranden, nya medlemmar, mm.</a:t>
            </a:r>
          </a:p>
        </p:txBody>
      </p:sp>
      <p:pic>
        <p:nvPicPr>
          <p:cNvPr id="6" name="Bildobjekt 5" descr="En bild som visar text, Grafik, logotyp, design&#10;&#10;Automatiskt genererad beskrivning">
            <a:extLst>
              <a:ext uri="{FF2B5EF4-FFF2-40B4-BE49-F238E27FC236}">
                <a16:creationId xmlns:a16="http://schemas.microsoft.com/office/drawing/2014/main" id="{C175E1BA-4C3B-9BD1-7B37-FC34E4FBA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
        <p:nvSpPr>
          <p:cNvPr id="7" name="Pratbubbla: oval 6">
            <a:extLst>
              <a:ext uri="{FF2B5EF4-FFF2-40B4-BE49-F238E27FC236}">
                <a16:creationId xmlns:a16="http://schemas.microsoft.com/office/drawing/2014/main" id="{40367752-820C-64A6-D223-79A7D0122D74}"/>
              </a:ext>
            </a:extLst>
          </p:cNvPr>
          <p:cNvSpPr/>
          <p:nvPr/>
        </p:nvSpPr>
        <p:spPr>
          <a:xfrm>
            <a:off x="2955851" y="120218"/>
            <a:ext cx="3140149" cy="932405"/>
          </a:xfrm>
          <a:prstGeom prst="wedgeEllipseCallout">
            <a:avLst>
              <a:gd name="adj1" fmla="val -44190"/>
              <a:gd name="adj2" fmla="val 7564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sv-SE" dirty="0"/>
              <a:t>Nu också som digital version!</a:t>
            </a:r>
            <a:br>
              <a:rPr lang="sv-SE" dirty="0"/>
            </a:br>
            <a:r>
              <a:rPr lang="sv-SE" i="1" dirty="0">
                <a:solidFill>
                  <a:srgbClr val="0070C0"/>
                </a:solidFill>
              </a:rPr>
              <a:t>vårafiskevatten.se</a:t>
            </a:r>
          </a:p>
        </p:txBody>
      </p:sp>
      <p:pic>
        <p:nvPicPr>
          <p:cNvPr id="9" name="Bildobjekt 8">
            <a:extLst>
              <a:ext uri="{FF2B5EF4-FFF2-40B4-BE49-F238E27FC236}">
                <a16:creationId xmlns:a16="http://schemas.microsoft.com/office/drawing/2014/main" id="{B6D7CF03-AF4D-6567-872D-416995434486}"/>
              </a:ext>
            </a:extLst>
          </p:cNvPr>
          <p:cNvPicPr>
            <a:picLocks noChangeAspect="1"/>
          </p:cNvPicPr>
          <p:nvPr/>
        </p:nvPicPr>
        <p:blipFill>
          <a:blip r:embed="rId3"/>
          <a:stretch>
            <a:fillRect/>
          </a:stretch>
        </p:blipFill>
        <p:spPr>
          <a:xfrm rot="20270156">
            <a:off x="3458157" y="4464466"/>
            <a:ext cx="1314942" cy="1858071"/>
          </a:xfrm>
          <a:prstGeom prst="rect">
            <a:avLst/>
          </a:prstGeom>
        </p:spPr>
      </p:pic>
      <p:pic>
        <p:nvPicPr>
          <p:cNvPr id="11" name="Bildobjekt 10">
            <a:extLst>
              <a:ext uri="{FF2B5EF4-FFF2-40B4-BE49-F238E27FC236}">
                <a16:creationId xmlns:a16="http://schemas.microsoft.com/office/drawing/2014/main" id="{05AAC070-DE7B-F2E1-B9E1-EFF4985BE095}"/>
              </a:ext>
            </a:extLst>
          </p:cNvPr>
          <p:cNvPicPr>
            <a:picLocks noChangeAspect="1"/>
          </p:cNvPicPr>
          <p:nvPr/>
        </p:nvPicPr>
        <p:blipFill>
          <a:blip r:embed="rId4"/>
          <a:stretch>
            <a:fillRect/>
          </a:stretch>
        </p:blipFill>
        <p:spPr>
          <a:xfrm rot="20294038">
            <a:off x="3485549" y="1344751"/>
            <a:ext cx="1295528" cy="1834376"/>
          </a:xfrm>
          <a:prstGeom prst="rect">
            <a:avLst/>
          </a:prstGeom>
        </p:spPr>
      </p:pic>
      <p:pic>
        <p:nvPicPr>
          <p:cNvPr id="13" name="Bildobjekt 12">
            <a:extLst>
              <a:ext uri="{FF2B5EF4-FFF2-40B4-BE49-F238E27FC236}">
                <a16:creationId xmlns:a16="http://schemas.microsoft.com/office/drawing/2014/main" id="{F3BD9CC9-9685-F338-5A1A-B6D46B38F910}"/>
              </a:ext>
            </a:extLst>
          </p:cNvPr>
          <p:cNvPicPr>
            <a:picLocks noChangeAspect="1"/>
          </p:cNvPicPr>
          <p:nvPr/>
        </p:nvPicPr>
        <p:blipFill>
          <a:blip r:embed="rId5"/>
          <a:stretch>
            <a:fillRect/>
          </a:stretch>
        </p:blipFill>
        <p:spPr>
          <a:xfrm>
            <a:off x="173456" y="1066902"/>
            <a:ext cx="2911912" cy="2163489"/>
          </a:xfrm>
          <a:prstGeom prst="rect">
            <a:avLst/>
          </a:prstGeom>
        </p:spPr>
      </p:pic>
    </p:spTree>
    <p:extLst>
      <p:ext uri="{BB962C8B-B14F-4D97-AF65-F5344CB8AC3E}">
        <p14:creationId xmlns:p14="http://schemas.microsoft.com/office/powerpoint/2010/main" val="750638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Grafik, logotyp, design&#10;&#10;Automatiskt genererad beskrivning">
            <a:extLst>
              <a:ext uri="{FF2B5EF4-FFF2-40B4-BE49-F238E27FC236}">
                <a16:creationId xmlns:a16="http://schemas.microsoft.com/office/drawing/2014/main" id="{E386EC99-40E1-17D8-625D-88CA14138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pic>
        <p:nvPicPr>
          <p:cNvPr id="10" name="Bildobjekt 9">
            <a:extLst>
              <a:ext uri="{FF2B5EF4-FFF2-40B4-BE49-F238E27FC236}">
                <a16:creationId xmlns:a16="http://schemas.microsoft.com/office/drawing/2014/main" id="{183E95B7-4E6E-3A60-6D27-31A47C65B835}"/>
              </a:ext>
            </a:extLst>
          </p:cNvPr>
          <p:cNvPicPr>
            <a:picLocks noChangeAspect="1"/>
          </p:cNvPicPr>
          <p:nvPr/>
        </p:nvPicPr>
        <p:blipFill>
          <a:blip r:embed="rId3"/>
          <a:stretch>
            <a:fillRect/>
          </a:stretch>
        </p:blipFill>
        <p:spPr>
          <a:xfrm rot="20304816">
            <a:off x="591671" y="2343049"/>
            <a:ext cx="5252720" cy="2741308"/>
          </a:xfrm>
          <a:prstGeom prst="rect">
            <a:avLst/>
          </a:prstGeom>
        </p:spPr>
      </p:pic>
      <p:pic>
        <p:nvPicPr>
          <p:cNvPr id="12" name="Bildobjekt 11">
            <a:extLst>
              <a:ext uri="{FF2B5EF4-FFF2-40B4-BE49-F238E27FC236}">
                <a16:creationId xmlns:a16="http://schemas.microsoft.com/office/drawing/2014/main" id="{085CBC71-ABF1-13EF-7D0F-84D824DC4A00}"/>
              </a:ext>
            </a:extLst>
          </p:cNvPr>
          <p:cNvPicPr>
            <a:picLocks noChangeAspect="1"/>
          </p:cNvPicPr>
          <p:nvPr/>
        </p:nvPicPr>
        <p:blipFill>
          <a:blip r:embed="rId4"/>
          <a:stretch>
            <a:fillRect/>
          </a:stretch>
        </p:blipFill>
        <p:spPr>
          <a:xfrm rot="1226861">
            <a:off x="6922114" y="2172218"/>
            <a:ext cx="4722313" cy="3986499"/>
          </a:xfrm>
          <a:prstGeom prst="rect">
            <a:avLst/>
          </a:prstGeom>
        </p:spPr>
      </p:pic>
      <p:sp>
        <p:nvSpPr>
          <p:cNvPr id="13" name="Rubrik 1">
            <a:extLst>
              <a:ext uri="{FF2B5EF4-FFF2-40B4-BE49-F238E27FC236}">
                <a16:creationId xmlns:a16="http://schemas.microsoft.com/office/drawing/2014/main" id="{3928C726-621A-C11D-0D16-A24ABC8F989F}"/>
              </a:ext>
            </a:extLst>
          </p:cNvPr>
          <p:cNvSpPr>
            <a:spLocks noGrp="1"/>
          </p:cNvSpPr>
          <p:nvPr>
            <p:ph type="title"/>
          </p:nvPr>
        </p:nvSpPr>
        <p:spPr>
          <a:xfrm>
            <a:off x="4652682" y="636951"/>
            <a:ext cx="4422648" cy="590908"/>
          </a:xfrm>
        </p:spPr>
        <p:txBody>
          <a:bodyPr>
            <a:normAutofit/>
          </a:bodyPr>
          <a:lstStyle/>
          <a:p>
            <a:r>
              <a:rPr lang="sv-SE" sz="3600" dirty="0">
                <a:latin typeface="Grotesque" panose="020B0504020202020204" pitchFamily="34" charset="0"/>
              </a:rPr>
              <a:t>Sociala medier</a:t>
            </a:r>
          </a:p>
        </p:txBody>
      </p:sp>
    </p:spTree>
    <p:extLst>
      <p:ext uri="{BB962C8B-B14F-4D97-AF65-F5344CB8AC3E}">
        <p14:creationId xmlns:p14="http://schemas.microsoft.com/office/powerpoint/2010/main" val="3252625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F431C9-0636-DB1A-E5C2-800677CEB884}"/>
              </a:ext>
            </a:extLst>
          </p:cNvPr>
          <p:cNvSpPr>
            <a:spLocks noGrp="1"/>
          </p:cNvSpPr>
          <p:nvPr>
            <p:ph type="title"/>
          </p:nvPr>
        </p:nvSpPr>
        <p:spPr>
          <a:xfrm>
            <a:off x="690283" y="2930433"/>
            <a:ext cx="4422648" cy="997133"/>
          </a:xfrm>
        </p:spPr>
        <p:txBody>
          <a:bodyPr>
            <a:normAutofit fontScale="90000"/>
          </a:bodyPr>
          <a:lstStyle/>
          <a:p>
            <a:r>
              <a:rPr lang="sv-SE" sz="3600" dirty="0">
                <a:latin typeface="Grotesque" panose="020B0504020202020204" pitchFamily="34" charset="0"/>
              </a:rPr>
              <a:t>Svensk </a:t>
            </a:r>
            <a:br>
              <a:rPr lang="sv-SE" sz="3600" dirty="0">
                <a:latin typeface="Grotesque" panose="020B0504020202020204" pitchFamily="34" charset="0"/>
              </a:rPr>
            </a:br>
            <a:r>
              <a:rPr lang="sv-SE" sz="3600" dirty="0">
                <a:latin typeface="Grotesque" panose="020B0504020202020204" pitchFamily="34" charset="0"/>
              </a:rPr>
              <a:t>Fiskerättstjänst AB</a:t>
            </a:r>
            <a:br>
              <a:rPr lang="sv-SE" sz="3600" dirty="0">
                <a:latin typeface="Grotesque" panose="020B0504020202020204" pitchFamily="34" charset="0"/>
              </a:rPr>
            </a:br>
            <a:endParaRPr lang="sv-SE" sz="3600" dirty="0">
              <a:latin typeface="Grotesque" panose="020B0504020202020204" pitchFamily="34" charset="0"/>
            </a:endParaRPr>
          </a:p>
        </p:txBody>
      </p:sp>
      <p:sp>
        <p:nvSpPr>
          <p:cNvPr id="3" name="Platshållare för innehåll 2">
            <a:extLst>
              <a:ext uri="{FF2B5EF4-FFF2-40B4-BE49-F238E27FC236}">
                <a16:creationId xmlns:a16="http://schemas.microsoft.com/office/drawing/2014/main" id="{9F3ECACC-34C3-2056-7395-B9BE9B9C5D65}"/>
              </a:ext>
            </a:extLst>
          </p:cNvPr>
          <p:cNvSpPr>
            <a:spLocks noGrp="1"/>
          </p:cNvSpPr>
          <p:nvPr>
            <p:ph idx="1"/>
          </p:nvPr>
        </p:nvSpPr>
        <p:spPr>
          <a:xfrm>
            <a:off x="5184648" y="695359"/>
            <a:ext cx="6245352" cy="5467282"/>
          </a:xfrm>
        </p:spPr>
        <p:txBody>
          <a:bodyPr>
            <a:normAutofit fontScale="77500" lnSpcReduction="20000"/>
          </a:bodyPr>
          <a:lstStyle/>
          <a:p>
            <a:pPr marL="1588" indent="-1588">
              <a:buFontTx/>
              <a:buNone/>
            </a:pPr>
            <a:r>
              <a:rPr lang="sv-SE" sz="2500" b="1" i="0" dirty="0">
                <a:solidFill>
                  <a:srgbClr val="212529"/>
                </a:solidFill>
                <a:effectLst/>
                <a:latin typeface="Grotesque" panose="020B0504020202020204" pitchFamily="34" charset="0"/>
              </a:rPr>
              <a:t>Det ska vara enkelt att administrera och hålla en fiskerättsförteckning aktuell. Med </a:t>
            </a:r>
            <a:r>
              <a:rPr lang="sv-SE" sz="2500" b="1" i="1" dirty="0">
                <a:solidFill>
                  <a:srgbClr val="212529"/>
                </a:solidFill>
                <a:effectLst/>
                <a:latin typeface="Grotesque" panose="020B0504020202020204" pitchFamily="34" charset="0"/>
              </a:rPr>
              <a:t>fiskerätt.se </a:t>
            </a:r>
            <a:r>
              <a:rPr lang="sv-SE" sz="2500" b="1" i="0" dirty="0">
                <a:solidFill>
                  <a:srgbClr val="212529"/>
                </a:solidFill>
                <a:effectLst/>
                <a:latin typeface="Grotesque" panose="020B0504020202020204" pitchFamily="34" charset="0"/>
              </a:rPr>
              <a:t>får en fiskevårdsområdesförening eller samfällighetsförening ett perfekt digitalt verktyg och professionell hjälp att hålla dess fiskerättsförteckning uppdaterad och aktuell.</a:t>
            </a:r>
          </a:p>
          <a:p>
            <a:pPr marL="1588" indent="-1588">
              <a:buFontTx/>
              <a:buNone/>
            </a:pPr>
            <a:endParaRPr lang="sv-SE" sz="2500" b="0" i="0" dirty="0">
              <a:solidFill>
                <a:srgbClr val="212529"/>
              </a:solidFill>
              <a:effectLst/>
              <a:latin typeface="Grotesque" panose="020B0504020202020204" pitchFamily="34" charset="0"/>
            </a:endParaRPr>
          </a:p>
          <a:p>
            <a:pPr marL="0" indent="0" algn="l">
              <a:buNone/>
            </a:pPr>
            <a:r>
              <a:rPr lang="sv-SE" sz="1800" b="0" i="0" dirty="0">
                <a:solidFill>
                  <a:srgbClr val="212529"/>
                </a:solidFill>
                <a:effectLst/>
                <a:latin typeface="Grotesque" panose="020B0504020202020204" pitchFamily="34" charset="0"/>
              </a:rPr>
              <a:t>Gällande lagstiftning (LOFO 1981:533) utgår från att fiskerättsförteckningen i en fiskevårdsområdesförening är uppdaterad och aktuell. Detta är en förutsättning för att föreningen ska kunna fungera och vara rättssäker. </a:t>
            </a:r>
          </a:p>
          <a:p>
            <a:pPr marL="0" indent="0" algn="l">
              <a:buNone/>
            </a:pPr>
            <a:r>
              <a:rPr lang="sv-SE" sz="1800" b="1" i="0" dirty="0">
                <a:solidFill>
                  <a:srgbClr val="212529"/>
                </a:solidFill>
                <a:effectLst/>
                <a:latin typeface="Grotesque" panose="020B0504020202020204" pitchFamily="34" charset="0"/>
              </a:rPr>
              <a:t>Ansvaret för att fiskerättsförteckningen är aktuell åligger föreningens styrelse.</a:t>
            </a:r>
          </a:p>
          <a:p>
            <a:pPr marL="0" indent="0" algn="l">
              <a:buNone/>
            </a:pPr>
            <a:r>
              <a:rPr lang="sv-SE" sz="1800" b="0" i="0" dirty="0">
                <a:solidFill>
                  <a:srgbClr val="212529"/>
                </a:solidFill>
                <a:effectLst/>
                <a:latin typeface="Grotesque" panose="020B0504020202020204" pitchFamily="34" charset="0"/>
              </a:rPr>
              <a:t>Den digitala tjänsten </a:t>
            </a:r>
            <a:r>
              <a:rPr lang="sv-SE" sz="1800" b="0" i="1" dirty="0">
                <a:solidFill>
                  <a:srgbClr val="212529"/>
                </a:solidFill>
                <a:effectLst/>
                <a:latin typeface="Grotesque" panose="020B0504020202020204" pitchFamily="34" charset="0"/>
              </a:rPr>
              <a:t>fiskerätt.se </a:t>
            </a:r>
            <a:r>
              <a:rPr lang="sv-SE" sz="1800" b="0" i="0" dirty="0">
                <a:solidFill>
                  <a:srgbClr val="212529"/>
                </a:solidFill>
                <a:effectLst/>
                <a:latin typeface="Grotesque" panose="020B0504020202020204" pitchFamily="34" charset="0"/>
              </a:rPr>
              <a:t>är sammanlänkad med Lantmäteriets fastighetsregister där kundens digitala fiskerättsförteckning slås och körs mot fastighetsregistret en gång per år och uppdateras automatiskt med ägare- och adressuppgifter.</a:t>
            </a:r>
            <a:br>
              <a:rPr lang="sv-SE" sz="1800" b="0" i="0" dirty="0">
                <a:solidFill>
                  <a:srgbClr val="212529"/>
                </a:solidFill>
                <a:effectLst/>
                <a:latin typeface="Grotesque" panose="020B0504020202020204" pitchFamily="34" charset="0"/>
              </a:rPr>
            </a:br>
            <a:br>
              <a:rPr lang="sv-SE" sz="1800" b="0" i="0" dirty="0">
                <a:solidFill>
                  <a:srgbClr val="212529"/>
                </a:solidFill>
                <a:effectLst/>
                <a:latin typeface="Grotesque" panose="020B0504020202020204" pitchFamily="34" charset="0"/>
              </a:rPr>
            </a:br>
            <a:r>
              <a:rPr lang="sv-SE" altLang="sv-SE" sz="1800" dirty="0">
                <a:solidFill>
                  <a:srgbClr val="212529"/>
                </a:solidFill>
                <a:latin typeface="Grotesque" panose="020B0504020202020204" pitchFamily="34" charset="0"/>
              </a:rPr>
              <a:t>Föreningar som är medlemmar i Sveriges Fiskevattenägareförbund har förtur och rabatterat pris. </a:t>
            </a:r>
          </a:p>
          <a:p>
            <a:pPr marL="0" indent="0">
              <a:buNone/>
            </a:pPr>
            <a:endParaRPr lang="sv-SE" dirty="0"/>
          </a:p>
        </p:txBody>
      </p:sp>
      <p:pic>
        <p:nvPicPr>
          <p:cNvPr id="5" name="Bildobjekt 6">
            <a:extLst>
              <a:ext uri="{FF2B5EF4-FFF2-40B4-BE49-F238E27FC236}">
                <a16:creationId xmlns:a16="http://schemas.microsoft.com/office/drawing/2014/main" id="{5C4C63A4-7A99-C4A1-F280-FC908585C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20" y="5491066"/>
            <a:ext cx="34686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A2874E9B-913B-F64E-A36C-C8BC7D969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226" y="5579782"/>
            <a:ext cx="1267815" cy="68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ruta 8">
            <a:extLst>
              <a:ext uri="{FF2B5EF4-FFF2-40B4-BE49-F238E27FC236}">
                <a16:creationId xmlns:a16="http://schemas.microsoft.com/office/drawing/2014/main" id="{D751C011-E18F-C9A0-F810-5D314CB6BA31}"/>
              </a:ext>
            </a:extLst>
          </p:cNvPr>
          <p:cNvSpPr txBox="1">
            <a:spLocks noChangeArrowheads="1"/>
          </p:cNvSpPr>
          <p:nvPr/>
        </p:nvSpPr>
        <p:spPr bwMode="auto">
          <a:xfrm>
            <a:off x="7670085" y="5920238"/>
            <a:ext cx="4344095" cy="1077218"/>
          </a:xfrm>
          <a:prstGeom prst="rect">
            <a:avLst/>
          </a:prstGeom>
          <a:noFill/>
          <a:ln>
            <a:noFill/>
          </a:ln>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defRPr/>
            </a:pPr>
            <a:endParaRPr lang="sv-SE" sz="2000" dirty="0">
              <a:solidFill>
                <a:schemeClr val="tx2">
                  <a:lumMod val="75000"/>
                </a:schemeClr>
              </a:solidFill>
              <a:latin typeface="Comic Sans MS" pitchFamily="66" charset="0"/>
            </a:endParaRPr>
          </a:p>
          <a:p>
            <a:pPr algn="ctr" eaLnBrk="1" hangingPunct="1">
              <a:spcBef>
                <a:spcPct val="0"/>
              </a:spcBef>
              <a:buClrTx/>
              <a:buSzTx/>
              <a:buFontTx/>
              <a:buNone/>
              <a:defRPr/>
            </a:pPr>
            <a:r>
              <a:rPr lang="sv-SE" sz="2400" dirty="0">
                <a:latin typeface="Grotesque" panose="020B0504020202020204" pitchFamily="34" charset="0"/>
              </a:rPr>
              <a:t>Svensk Fiskerättstjänst AB</a:t>
            </a:r>
          </a:p>
          <a:p>
            <a:pPr algn="ctr" eaLnBrk="1" hangingPunct="1">
              <a:spcBef>
                <a:spcPct val="0"/>
              </a:spcBef>
              <a:buClrTx/>
              <a:buSzTx/>
              <a:buFontTx/>
              <a:buNone/>
              <a:defRPr/>
            </a:pPr>
            <a:endParaRPr lang="sv-SE" altLang="sv-SE" sz="2000" b="1" dirty="0">
              <a:latin typeface="Comic Sans MS" pitchFamily="66" charset="0"/>
            </a:endParaRPr>
          </a:p>
        </p:txBody>
      </p:sp>
      <p:pic>
        <p:nvPicPr>
          <p:cNvPr id="4" name="Bildobjekt 3" descr="En bild som visar text, Grafik, logotyp, design&#10;&#10;Automatiskt genererad beskrivning">
            <a:extLst>
              <a:ext uri="{FF2B5EF4-FFF2-40B4-BE49-F238E27FC236}">
                <a16:creationId xmlns:a16="http://schemas.microsoft.com/office/drawing/2014/main" id="{42B90100-91D7-382F-CC80-23B529079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pic>
        <p:nvPicPr>
          <p:cNvPr id="9" name="Bildobjekt 8">
            <a:extLst>
              <a:ext uri="{FF2B5EF4-FFF2-40B4-BE49-F238E27FC236}">
                <a16:creationId xmlns:a16="http://schemas.microsoft.com/office/drawing/2014/main" id="{03AE2FA2-2AC1-58EB-0F52-4D72702AEA02}"/>
              </a:ext>
            </a:extLst>
          </p:cNvPr>
          <p:cNvPicPr>
            <a:picLocks noChangeAspect="1"/>
          </p:cNvPicPr>
          <p:nvPr/>
        </p:nvPicPr>
        <p:blipFill>
          <a:blip r:embed="rId5"/>
          <a:stretch>
            <a:fillRect/>
          </a:stretch>
        </p:blipFill>
        <p:spPr>
          <a:xfrm rot="20459623">
            <a:off x="1500731" y="696812"/>
            <a:ext cx="3156478" cy="1294619"/>
          </a:xfrm>
          <a:prstGeom prst="rect">
            <a:avLst/>
          </a:prstGeom>
        </p:spPr>
      </p:pic>
    </p:spTree>
    <p:extLst>
      <p:ext uri="{BB962C8B-B14F-4D97-AF65-F5344CB8AC3E}">
        <p14:creationId xmlns:p14="http://schemas.microsoft.com/office/powerpoint/2010/main" val="32548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3DEB707-52E6-948D-6499-358A6B51D2AF}"/>
              </a:ext>
            </a:extLst>
          </p:cNvPr>
          <p:cNvSpPr>
            <a:spLocks noGrp="1"/>
          </p:cNvSpPr>
          <p:nvPr>
            <p:ph type="title"/>
          </p:nvPr>
        </p:nvSpPr>
        <p:spPr>
          <a:xfrm>
            <a:off x="1068497" y="1063256"/>
            <a:ext cx="5312254" cy="783473"/>
          </a:xfrm>
        </p:spPr>
        <p:txBody>
          <a:bodyPr>
            <a:normAutofit/>
          </a:bodyPr>
          <a:lstStyle/>
          <a:p>
            <a:r>
              <a:rPr lang="sv-SE" sz="4000" dirty="0">
                <a:latin typeface="Grotesque" panose="020B0504020202020204" pitchFamily="34" charset="0"/>
              </a:rPr>
              <a:t>Handböcker</a:t>
            </a:r>
          </a:p>
        </p:txBody>
      </p:sp>
      <p:cxnSp>
        <p:nvCxnSpPr>
          <p:cNvPr id="20" name="Straight Connector 19">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3B5097B2-73F0-0342-342D-5C7174CCAAD2}"/>
              </a:ext>
            </a:extLst>
          </p:cNvPr>
          <p:cNvSpPr>
            <a:spLocks noGrp="1"/>
          </p:cNvSpPr>
          <p:nvPr>
            <p:ph idx="1"/>
          </p:nvPr>
        </p:nvSpPr>
        <p:spPr>
          <a:xfrm>
            <a:off x="1068496" y="1950098"/>
            <a:ext cx="5705525" cy="4562669"/>
          </a:xfrm>
        </p:spPr>
        <p:txBody>
          <a:bodyPr>
            <a:normAutofit/>
          </a:bodyPr>
          <a:lstStyle/>
          <a:p>
            <a:pPr marL="0" indent="0">
              <a:lnSpc>
                <a:spcPct val="100000"/>
              </a:lnSpc>
              <a:buNone/>
            </a:pPr>
            <a:r>
              <a:rPr lang="sv-SE" b="1" dirty="0">
                <a:latin typeface="Grotesque" panose="020B0504020202020204" pitchFamily="34" charset="0"/>
              </a:rPr>
              <a:t>Bekräfta dina vatten</a:t>
            </a:r>
          </a:p>
          <a:p>
            <a:pPr marL="0" indent="0">
              <a:lnSpc>
                <a:spcPct val="100000"/>
              </a:lnSpc>
              <a:buNone/>
            </a:pPr>
            <a:r>
              <a:rPr lang="sv-SE" sz="1200" b="1" i="1" dirty="0">
                <a:latin typeface="Grotesque" panose="020B0504020202020204" pitchFamily="34" charset="0"/>
              </a:rPr>
              <a:t>En handbok i förvaltning av sötvattenskräftor</a:t>
            </a:r>
          </a:p>
          <a:p>
            <a:pPr marL="0" indent="0">
              <a:lnSpc>
                <a:spcPct val="100000"/>
              </a:lnSpc>
              <a:buNone/>
            </a:pPr>
            <a:endParaRPr lang="sv-SE" sz="1200" i="1" kern="1000" dirty="0">
              <a:effectLst/>
              <a:latin typeface="Grotesque" panose="020B0504020202020204" pitchFamily="34" charset="0"/>
              <a:ea typeface="Franklin Gothic Book" panose="020B0503020102020204" pitchFamily="34" charset="0"/>
              <a:cs typeface="Tahoma" panose="020B0604030504040204" pitchFamily="34" charset="0"/>
            </a:endParaRPr>
          </a:p>
          <a:p>
            <a:pPr marL="0" indent="0">
              <a:lnSpc>
                <a:spcPct val="100000"/>
              </a:lnSpc>
              <a:buNone/>
            </a:pP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Bekräfta dina vatten är en populärt skriven, vetenskapligt grundad bok om kräftförvaltning och kräftbiologi. Kräfthandboken har producerats av Sveriges Fiskevattenägareförbund i samverkan med SLU:s kräftforskare. </a:t>
            </a:r>
          </a:p>
          <a:p>
            <a:pPr marL="0" indent="0">
              <a:lnSpc>
                <a:spcPct val="100000"/>
              </a:lnSpc>
              <a:buNone/>
            </a:pP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Boken behandlar förvaltning av både signalkräfta och flodkräfta och belyser de faktorer som påverkar kräftornas livsbetingelser och hur man kan förbättra förutsättningarna för ett kräftbestånd. Boken innehåller även reportage om kräftförvaltning och inspirerande exempel om kräftans potential som landsbygdsnäring. </a:t>
            </a:r>
          </a:p>
          <a:p>
            <a:pPr marL="0" indent="0">
              <a:lnSpc>
                <a:spcPct val="100000"/>
              </a:lnSpc>
              <a:buNone/>
            </a:pPr>
            <a:endParaRPr lang="sv-SE" sz="1200" b="1" i="1" kern="1000" dirty="0">
              <a:latin typeface="Grotesque" panose="020B0504020202020204" pitchFamily="34" charset="0"/>
              <a:ea typeface="Franklin Gothic Book" panose="020B0503020102020204" pitchFamily="34" charset="0"/>
              <a:cs typeface="Tahoma" panose="020B0604030504040204" pitchFamily="34" charset="0"/>
            </a:endParaRPr>
          </a:p>
          <a:p>
            <a:pPr marL="0" indent="0">
              <a:lnSpc>
                <a:spcPct val="100000"/>
              </a:lnSpc>
              <a:buNone/>
            </a:pPr>
            <a:r>
              <a:rPr lang="sv-SE" sz="1200" b="1" i="1" kern="1000" dirty="0">
                <a:effectLst/>
                <a:latin typeface="Grotesque" panose="020B0504020202020204" pitchFamily="34" charset="0"/>
                <a:ea typeface="Franklin Gothic Book" panose="020B0503020102020204" pitchFamily="34" charset="0"/>
                <a:cs typeface="Tahoma" panose="020B0604030504040204" pitchFamily="34" charset="0"/>
              </a:rPr>
              <a:t>Nya medlemmar i Sveriges fiskevattenägareförbund erhåller ett gratisexemplar av boken. </a:t>
            </a:r>
          </a:p>
          <a:p>
            <a:pPr marL="0" indent="0">
              <a:lnSpc>
                <a:spcPct val="100000"/>
              </a:lnSpc>
              <a:buNone/>
            </a:pPr>
            <a:endParaRPr lang="sv-SE" sz="1200" b="1" i="1" kern="1000" dirty="0">
              <a:latin typeface="Grotesque" panose="020B0504020202020204" pitchFamily="34" charset="0"/>
              <a:ea typeface="Franklin Gothic Book" panose="020B0503020102020204" pitchFamily="34" charset="0"/>
              <a:cs typeface="Tahoma" panose="020B0604030504040204" pitchFamily="34" charset="0"/>
            </a:endParaRPr>
          </a:p>
          <a:p>
            <a:pPr marL="0" indent="0">
              <a:lnSpc>
                <a:spcPct val="100000"/>
              </a:lnSpc>
              <a:buNone/>
            </a:pP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Medlemspris </a:t>
            </a:r>
            <a:r>
              <a:rPr lang="sv-SE" sz="1200" kern="1000" dirty="0">
                <a:effectLst/>
                <a:latin typeface="Grotesque" panose="020B0504020202020204" pitchFamily="34" charset="0"/>
                <a:ea typeface="Franklin Gothic Book" panose="020B0503020102020204" pitchFamily="34" charset="0"/>
                <a:cs typeface="Segoe UI Symbol" panose="020B0502040204020203" pitchFamily="34" charset="0"/>
              </a:rPr>
              <a:t>➔</a:t>
            </a: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 200 kr inkl. moms och frakt (best</a:t>
            </a:r>
            <a:r>
              <a:rPr lang="sv-SE" sz="1200" kern="1000" dirty="0">
                <a:effectLst/>
                <a:latin typeface="Grotesque" panose="020B0504020202020204" pitchFamily="34" charset="0"/>
                <a:ea typeface="Franklin Gothic Book" panose="020B0503020102020204" pitchFamily="34" charset="0"/>
                <a:cs typeface="Franklin Gothic Book" panose="020B0503020102020204" pitchFamily="34" charset="0"/>
              </a:rPr>
              <a:t>ä</a:t>
            </a: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llning av minst 20 ex) </a:t>
            </a:r>
            <a:b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b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Medlemspris </a:t>
            </a:r>
            <a:r>
              <a:rPr lang="sv-SE" sz="1200" kern="1000" dirty="0">
                <a:effectLst/>
                <a:latin typeface="Grotesque" panose="020B0504020202020204" pitchFamily="34" charset="0"/>
                <a:ea typeface="Franklin Gothic Book" panose="020B0503020102020204" pitchFamily="34" charset="0"/>
                <a:cs typeface="Segoe UI Symbol" panose="020B0502040204020203" pitchFamily="34" charset="0"/>
              </a:rPr>
              <a:t>➔</a:t>
            </a:r>
            <a: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t> 225 kr inkl. moms + frakt (mindre beställningar) </a:t>
            </a:r>
            <a:br>
              <a:rPr lang="sv-SE" sz="1200" kern="1000" dirty="0">
                <a:effectLst/>
                <a:latin typeface="Grotesque" panose="020B0504020202020204" pitchFamily="34" charset="0"/>
                <a:ea typeface="Franklin Gothic Book" panose="020B0503020102020204" pitchFamily="34" charset="0"/>
                <a:cs typeface="Tahoma" panose="020B0604030504040204" pitchFamily="34" charset="0"/>
              </a:rPr>
            </a:br>
            <a:endParaRPr lang="sv-SE" sz="1200" i="1" dirty="0">
              <a:latin typeface="Grotesque" panose="020B0504020202020204" pitchFamily="34" charset="0"/>
            </a:endParaRPr>
          </a:p>
          <a:p>
            <a:pPr marL="0" indent="0">
              <a:lnSpc>
                <a:spcPct val="100000"/>
              </a:lnSpc>
              <a:buNone/>
            </a:pPr>
            <a:endParaRPr lang="sv-SE" sz="1200" i="1" dirty="0">
              <a:latin typeface="Grotesque" panose="020B0504020202020204" pitchFamily="34" charset="0"/>
            </a:endParaRPr>
          </a:p>
          <a:p>
            <a:pPr marL="0" indent="0">
              <a:lnSpc>
                <a:spcPct val="100000"/>
              </a:lnSpc>
              <a:buNone/>
            </a:pPr>
            <a:endParaRPr lang="sv-SE" sz="800" i="1" dirty="0">
              <a:latin typeface="Grotesque" panose="020B0504020202020204" pitchFamily="34" charset="0"/>
            </a:endParaRPr>
          </a:p>
        </p:txBody>
      </p:sp>
      <p:pic>
        <p:nvPicPr>
          <p:cNvPr id="4" name="Picture 12">
            <a:extLst>
              <a:ext uri="{FF2B5EF4-FFF2-40B4-BE49-F238E27FC236}">
                <a16:creationId xmlns:a16="http://schemas.microsoft.com/office/drawing/2014/main" id="{0BF6523B-AF24-31F2-C840-F5F3D93CB9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29"/>
          <a:stretch/>
        </p:blipFill>
        <p:spPr bwMode="auto">
          <a:xfrm>
            <a:off x="6976933" y="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5" name="Bildobjekt 4" descr="En bild som visar text, Grafik, logotyp, design&#10;&#10;Automatiskt genererad beskrivning">
            <a:extLst>
              <a:ext uri="{FF2B5EF4-FFF2-40B4-BE49-F238E27FC236}">
                <a16:creationId xmlns:a16="http://schemas.microsoft.com/office/drawing/2014/main" id="{E2AF4068-6F70-D4E5-CBDB-C7C38DCB8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242602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D77163B4-0269-E253-415A-3AB7CFD00CD1}"/>
              </a:ext>
            </a:extLst>
          </p:cNvPr>
          <p:cNvSpPr>
            <a:spLocks noGrp="1"/>
          </p:cNvSpPr>
          <p:nvPr>
            <p:ph type="title"/>
          </p:nvPr>
        </p:nvSpPr>
        <p:spPr>
          <a:xfrm>
            <a:off x="1068497" y="1063256"/>
            <a:ext cx="5312254" cy="752854"/>
          </a:xfrm>
        </p:spPr>
        <p:txBody>
          <a:bodyPr>
            <a:normAutofit/>
          </a:bodyPr>
          <a:lstStyle/>
          <a:p>
            <a:r>
              <a:rPr lang="sv-SE" sz="4000" dirty="0">
                <a:latin typeface="Grotesque" panose="020B0504020202020204" pitchFamily="34" charset="0"/>
              </a:rPr>
              <a:t>Handböcker</a:t>
            </a:r>
          </a:p>
        </p:txBody>
      </p:sp>
      <p:cxnSp>
        <p:nvCxnSpPr>
          <p:cNvPr id="13" name="Straight Connector 12">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B183D528-D314-B28F-8221-FCE6C0C12C1F}"/>
              </a:ext>
            </a:extLst>
          </p:cNvPr>
          <p:cNvSpPr>
            <a:spLocks noGrp="1"/>
          </p:cNvSpPr>
          <p:nvPr>
            <p:ph idx="1"/>
          </p:nvPr>
        </p:nvSpPr>
        <p:spPr>
          <a:xfrm>
            <a:off x="1068497" y="2071396"/>
            <a:ext cx="5312254" cy="4531318"/>
          </a:xfrm>
        </p:spPr>
        <p:txBody>
          <a:bodyPr>
            <a:normAutofit fontScale="47500" lnSpcReduction="20000"/>
          </a:bodyPr>
          <a:lstStyle/>
          <a:p>
            <a:pPr marL="0" indent="0">
              <a:lnSpc>
                <a:spcPct val="100000"/>
              </a:lnSpc>
              <a:buNone/>
            </a:pPr>
            <a:r>
              <a:rPr lang="sv-SE" sz="4200" b="1" dirty="0">
                <a:latin typeface="Grotesque" panose="020B0504020202020204" pitchFamily="34" charset="0"/>
              </a:rPr>
              <a:t>Fånga Fiskeresursen</a:t>
            </a:r>
          </a:p>
          <a:p>
            <a:pPr marL="0" indent="0">
              <a:lnSpc>
                <a:spcPct val="100000"/>
              </a:lnSpc>
              <a:buNone/>
            </a:pPr>
            <a:r>
              <a:rPr lang="sv-SE" sz="2500" b="1" i="1" dirty="0">
                <a:latin typeface="Grotesque" panose="020B0504020202020204" pitchFamily="34" charset="0"/>
              </a:rPr>
              <a:t>En studiebok i lokal fiskevattenutveckling och småskalig fisketurism</a:t>
            </a:r>
          </a:p>
          <a:p>
            <a:pPr marL="0" indent="0">
              <a:lnSpc>
                <a:spcPct val="100000"/>
              </a:lnSpc>
              <a:buNone/>
            </a:pPr>
            <a:endParaRPr lang="sv-SE" sz="2500" kern="1000" dirty="0">
              <a:latin typeface="Grotesque" panose="020B0504020202020204" pitchFamily="34" charset="0"/>
              <a:cs typeface="Tahoma" panose="020B0604030504040204" pitchFamily="34" charset="0"/>
            </a:endParaRPr>
          </a:p>
          <a:p>
            <a:pPr marL="0" indent="0">
              <a:lnSpc>
                <a:spcPct val="100000"/>
              </a:lnSpc>
              <a:buNone/>
            </a:pPr>
            <a:r>
              <a:rPr lang="sv-SE" sz="2500" kern="1000" dirty="0">
                <a:latin typeface="Grotesque" panose="020B0504020202020204" pitchFamily="34" charset="0"/>
                <a:cs typeface="Tahoma" panose="020B0604030504040204" pitchFamily="34" charset="0"/>
              </a:rPr>
              <a:t>Fånga Fiskeresursen är en praktisk studiebok som både kan användas som studiecirkelmaterial och vid självstudier. För föreningens funktionärer ger den värdefulla kunskaper och god vägledning i det löpande förvaltningsarbetet. Boken bygger på utprovade utvecklingsmodeller för lokal fiskevårdsplanering och fisketurismutveckling. </a:t>
            </a:r>
          </a:p>
          <a:p>
            <a:pPr marL="0" indent="0">
              <a:lnSpc>
                <a:spcPct val="100000"/>
              </a:lnSpc>
              <a:buNone/>
            </a:pPr>
            <a:r>
              <a:rPr lang="sv-SE" sz="2500" kern="1000" dirty="0">
                <a:latin typeface="Grotesque" panose="020B0504020202020204" pitchFamily="34" charset="0"/>
                <a:cs typeface="Tahoma" panose="020B0604030504040204" pitchFamily="34" charset="0"/>
              </a:rPr>
              <a:t>Studieboken vänder sig till såväl fiskevårdsområdesföreningar och samfällighetsföreningar som enskilda fiskevattenägare, familjeägda jord- och skogsbruksföretag, med intresse att utveckla och etablera fisketurism som näring på gården. Studieboken ger handfast vägledning vid utarbetande av lokala förvaltnings- och utvecklingsplaner i föreningen. Boken bistår dessutom med strukturerad hjälp åt landsbygdsföretagare med ambitioner att utveckla småskalig fisketurism som näring på gården.</a:t>
            </a:r>
          </a:p>
          <a:p>
            <a:pPr marL="0" indent="0">
              <a:lnSpc>
                <a:spcPct val="100000"/>
              </a:lnSpc>
              <a:buNone/>
            </a:pPr>
            <a:endParaRPr lang="sv-SE" sz="2500" b="1" i="1" kern="1000" dirty="0">
              <a:latin typeface="Grotesque" panose="020B0504020202020204" pitchFamily="34" charset="0"/>
              <a:cs typeface="Tahoma" panose="020B0604030504040204" pitchFamily="34" charset="0"/>
            </a:endParaRPr>
          </a:p>
          <a:p>
            <a:pPr marL="0" indent="0">
              <a:lnSpc>
                <a:spcPct val="100000"/>
              </a:lnSpc>
              <a:buNone/>
            </a:pPr>
            <a:r>
              <a:rPr lang="sv-SE" sz="2500" b="1" i="1" kern="1000" dirty="0">
                <a:latin typeface="Grotesque" panose="020B0504020202020204" pitchFamily="34" charset="0"/>
                <a:cs typeface="Tahoma" panose="020B0604030504040204" pitchFamily="34" charset="0"/>
              </a:rPr>
              <a:t>Nya medlemmar i Sveriges fiskevattenägareförbund erhåller ett gratisexemplar av boken.</a:t>
            </a:r>
            <a:br>
              <a:rPr lang="sv-SE" sz="2400" b="1" dirty="0">
                <a:latin typeface="Grotesque" panose="020B0504020202020204" pitchFamily="34" charset="0"/>
              </a:rPr>
            </a:br>
            <a:br>
              <a:rPr lang="sv-SE" sz="2400" b="1" dirty="0">
                <a:latin typeface="Grotesque" panose="020B0504020202020204" pitchFamily="34" charset="0"/>
              </a:rPr>
            </a:br>
            <a:br>
              <a:rPr lang="sv-SE" sz="2400" b="1" dirty="0">
                <a:latin typeface="Grotesque" panose="020B0504020202020204" pitchFamily="34" charset="0"/>
              </a:rPr>
            </a:br>
            <a:r>
              <a:rPr lang="sv-SE" sz="2400" dirty="0">
                <a:latin typeface="Grotesque" panose="020B0504020202020204" pitchFamily="34" charset="0"/>
              </a:rPr>
              <a:t>Pris: 150 kr inkl. moms + frakt</a:t>
            </a:r>
          </a:p>
          <a:p>
            <a:pPr>
              <a:lnSpc>
                <a:spcPct val="100000"/>
              </a:lnSpc>
            </a:pPr>
            <a:endParaRPr lang="sv-SE" sz="800" dirty="0"/>
          </a:p>
        </p:txBody>
      </p:sp>
      <p:pic>
        <p:nvPicPr>
          <p:cNvPr id="6" name="Bildobjekt 5" descr="En bild som visar text, skärmbild, himmel, träd&#10;&#10;Automatiskt genererad beskrivning">
            <a:extLst>
              <a:ext uri="{FF2B5EF4-FFF2-40B4-BE49-F238E27FC236}">
                <a16:creationId xmlns:a16="http://schemas.microsoft.com/office/drawing/2014/main" id="{8CBF77D7-BD8B-352D-5068-70118D666DBA}"/>
              </a:ext>
            </a:extLst>
          </p:cNvPr>
          <p:cNvPicPr>
            <a:picLocks noChangeAspect="1"/>
          </p:cNvPicPr>
          <p:nvPr/>
        </p:nvPicPr>
        <p:blipFill rotWithShape="1">
          <a:blip r:embed="rId2"/>
          <a:srcRect r="1" b="6962"/>
          <a:stretch/>
        </p:blipFill>
        <p:spPr>
          <a:xfrm>
            <a:off x="7112000" y="-124178"/>
            <a:ext cx="5171990" cy="6982178"/>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15"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4" name="Bildobjekt 3" descr="En bild som visar text, Grafik, logotyp, design&#10;&#10;Automatiskt genererad beskrivning">
            <a:extLst>
              <a:ext uri="{FF2B5EF4-FFF2-40B4-BE49-F238E27FC236}">
                <a16:creationId xmlns:a16="http://schemas.microsoft.com/office/drawing/2014/main" id="{4DC8EA03-92B4-6C49-C765-18A61E16D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127919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F639443-71F4-3A5C-F0BF-1EFCC520FDAE}"/>
              </a:ext>
            </a:extLst>
          </p:cNvPr>
          <p:cNvPicPr>
            <a:picLocks noChangeAspect="1"/>
          </p:cNvPicPr>
          <p:nvPr/>
        </p:nvPicPr>
        <p:blipFill>
          <a:blip r:embed="rId2"/>
          <a:stretch>
            <a:fillRect/>
          </a:stretch>
        </p:blipFill>
        <p:spPr>
          <a:xfrm>
            <a:off x="3326130" y="-13319"/>
            <a:ext cx="5262839" cy="6871320"/>
          </a:xfrm>
          <a:prstGeom prst="rect">
            <a:avLst/>
          </a:prstGeom>
        </p:spPr>
      </p:pic>
    </p:spTree>
    <p:extLst>
      <p:ext uri="{BB962C8B-B14F-4D97-AF65-F5344CB8AC3E}">
        <p14:creationId xmlns:p14="http://schemas.microsoft.com/office/powerpoint/2010/main" val="1848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731D2BA-2B76-3AA8-8014-4C34BAF04D4D}"/>
              </a:ext>
            </a:extLst>
          </p:cNvPr>
          <p:cNvSpPr>
            <a:spLocks noGrp="1"/>
          </p:cNvSpPr>
          <p:nvPr>
            <p:ph type="title"/>
          </p:nvPr>
        </p:nvSpPr>
        <p:spPr>
          <a:xfrm>
            <a:off x="1068497" y="1063256"/>
            <a:ext cx="5312254" cy="1540106"/>
          </a:xfrm>
        </p:spPr>
        <p:txBody>
          <a:bodyPr>
            <a:normAutofit fontScale="90000"/>
          </a:bodyPr>
          <a:lstStyle/>
          <a:p>
            <a:r>
              <a:rPr lang="sv-SE" sz="4000" dirty="0">
                <a:latin typeface="Grotesque" panose="020B0504020202020204" pitchFamily="34" charset="0"/>
              </a:rPr>
              <a:t>Den enskilda fiskerätten i Sverige…</a:t>
            </a:r>
          </a:p>
        </p:txBody>
      </p:sp>
      <p:cxnSp>
        <p:nvCxnSpPr>
          <p:cNvPr id="11" name="Straight Connector 10">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F4CEC334-CA71-3B42-F463-8498C535920E}"/>
              </a:ext>
            </a:extLst>
          </p:cNvPr>
          <p:cNvSpPr>
            <a:spLocks noGrp="1"/>
          </p:cNvSpPr>
          <p:nvPr>
            <p:ph idx="1"/>
          </p:nvPr>
        </p:nvSpPr>
        <p:spPr>
          <a:xfrm>
            <a:off x="1068497" y="2933390"/>
            <a:ext cx="5312254" cy="2861349"/>
          </a:xfrm>
        </p:spPr>
        <p:txBody>
          <a:bodyPr>
            <a:normAutofit/>
          </a:bodyPr>
          <a:lstStyle/>
          <a:p>
            <a:pPr marL="0" indent="0">
              <a:buNone/>
            </a:pPr>
            <a:r>
              <a:rPr lang="sv-SE" b="1" i="1" dirty="0">
                <a:solidFill>
                  <a:srgbClr val="333333"/>
                </a:solidFill>
                <a:effectLst/>
                <a:latin typeface="Grotesque" panose="020B0504020202020204" pitchFamily="34" charset="0"/>
              </a:rPr>
              <a:t>…kunskaper och fakta</a:t>
            </a:r>
            <a:r>
              <a:rPr lang="sv-SE" b="0" i="0" dirty="0">
                <a:solidFill>
                  <a:srgbClr val="333333"/>
                </a:solidFill>
                <a:effectLst/>
                <a:latin typeface="Grotesque" panose="020B0504020202020204" pitchFamily="34" charset="0"/>
              </a:rPr>
              <a:t> är en vitbok som förklarar och belyser olika aspekter av den värdefulla enskilda fiskerätten. </a:t>
            </a:r>
          </a:p>
          <a:p>
            <a:pPr marL="0" indent="0">
              <a:buNone/>
            </a:pPr>
            <a:r>
              <a:rPr lang="sv-SE" b="0" i="0" dirty="0">
                <a:solidFill>
                  <a:srgbClr val="333333"/>
                </a:solidFill>
                <a:effectLst/>
                <a:latin typeface="Grotesque" panose="020B0504020202020204" pitchFamily="34" charset="0"/>
              </a:rPr>
              <a:t>Boken beskriver fiskerättens historia, fiskerätten och lagen, den enskilda fiskerätten, fastighetsägarens rådighet och fiskerättens ekonomiska värde.</a:t>
            </a:r>
            <a:endParaRPr lang="sv-SE" dirty="0">
              <a:latin typeface="Grotesque" panose="020B0504020202020204" pitchFamily="34" charset="0"/>
            </a:endParaRPr>
          </a:p>
        </p:txBody>
      </p:sp>
      <p:pic>
        <p:nvPicPr>
          <p:cNvPr id="4" name="Bildobjekt 6" descr="En bild som visar text, vatten, utomhus, gräs&#10;&#10;Automatiskt genererad beskrivning">
            <a:extLst>
              <a:ext uri="{FF2B5EF4-FFF2-40B4-BE49-F238E27FC236}">
                <a16:creationId xmlns:a16="http://schemas.microsoft.com/office/drawing/2014/main" id="{6A473243-E8C5-61D3-7514-1994F034E7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962"/>
          <a:stretch/>
        </p:blipFill>
        <p:spPr bwMode="auto">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5" name="Bildobjekt 4" descr="En bild som visar text, Grafik, logotyp, design&#10;&#10;Automatiskt genererad beskrivning">
            <a:extLst>
              <a:ext uri="{FF2B5EF4-FFF2-40B4-BE49-F238E27FC236}">
                <a16:creationId xmlns:a16="http://schemas.microsoft.com/office/drawing/2014/main" id="{6CBB1F6A-0834-FBE7-5F21-659EB0FA0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3917882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CD2A94-F563-16F7-2D04-D3B3E1A5035E}"/>
              </a:ext>
            </a:extLst>
          </p:cNvPr>
          <p:cNvSpPr>
            <a:spLocks noGrp="1"/>
          </p:cNvSpPr>
          <p:nvPr>
            <p:ph type="title"/>
          </p:nvPr>
        </p:nvSpPr>
        <p:spPr>
          <a:xfrm>
            <a:off x="678024" y="2806974"/>
            <a:ext cx="4313853" cy="1244051"/>
          </a:xfrm>
        </p:spPr>
        <p:txBody>
          <a:bodyPr>
            <a:normAutofit/>
          </a:bodyPr>
          <a:lstStyle/>
          <a:p>
            <a:r>
              <a:rPr lang="sv-SE" sz="3200" dirty="0">
                <a:latin typeface="Grotesque" panose="020B0504020202020204" pitchFamily="34" charset="0"/>
              </a:rPr>
              <a:t>Väglednings- och utbildningsmaterial</a:t>
            </a:r>
          </a:p>
        </p:txBody>
      </p:sp>
      <p:sp>
        <p:nvSpPr>
          <p:cNvPr id="3" name="Platshållare för innehåll 2">
            <a:extLst>
              <a:ext uri="{FF2B5EF4-FFF2-40B4-BE49-F238E27FC236}">
                <a16:creationId xmlns:a16="http://schemas.microsoft.com/office/drawing/2014/main" id="{0BB196D5-D0FD-0AE8-4D73-4401AB4418FF}"/>
              </a:ext>
            </a:extLst>
          </p:cNvPr>
          <p:cNvSpPr>
            <a:spLocks noGrp="1"/>
          </p:cNvSpPr>
          <p:nvPr>
            <p:ph idx="1"/>
          </p:nvPr>
        </p:nvSpPr>
        <p:spPr>
          <a:xfrm>
            <a:off x="4892404" y="2571453"/>
            <a:ext cx="6621572" cy="4076617"/>
          </a:xfrm>
        </p:spPr>
        <p:txBody>
          <a:bodyPr>
            <a:normAutofit fontScale="70000" lnSpcReduction="20000"/>
          </a:bodyPr>
          <a:lstStyle/>
          <a:p>
            <a:pPr eaLnBrk="1" hangingPunct="1">
              <a:defRPr/>
            </a:pPr>
            <a:r>
              <a:rPr lang="sv-SE" sz="2000" b="1" i="1" dirty="0">
                <a:latin typeface="Grotesque" panose="020B0504020202020204" pitchFamily="34" charset="0"/>
              </a:rPr>
              <a:t>Att bilda fiskevårdsområde – Så här går det till ! </a:t>
            </a:r>
            <a:br>
              <a:rPr lang="sv-SE" sz="2000" i="1" dirty="0">
                <a:latin typeface="Grotesque" panose="020B0504020202020204" pitchFamily="34" charset="0"/>
              </a:rPr>
            </a:br>
            <a:r>
              <a:rPr lang="sv-SE" sz="2000" dirty="0">
                <a:latin typeface="Grotesque" panose="020B0504020202020204" pitchFamily="34" charset="0"/>
              </a:rPr>
              <a:t>är</a:t>
            </a:r>
            <a:r>
              <a:rPr lang="sv-SE" sz="2000" i="1" dirty="0">
                <a:latin typeface="Grotesque" panose="020B0504020202020204" pitchFamily="34" charset="0"/>
              </a:rPr>
              <a:t> </a:t>
            </a:r>
            <a:r>
              <a:rPr lang="sv-SE" sz="2000" dirty="0">
                <a:latin typeface="Grotesque" panose="020B0504020202020204" pitchFamily="34" charset="0"/>
              </a:rPr>
              <a:t>ett modernt vägledningsmaterial för bildande av fiskevårdsområden. I materialet återfinns också inspiration i form av reportage om verksamheten inom några befintliga fiskevårdsområdesföreningar. Materialet kan även tjäna som stöd och allmän förkovran vid behov av stadgeändringar, sammanslagningar och andra förändringar i befintliga fiskevårdsområden</a:t>
            </a:r>
          </a:p>
          <a:p>
            <a:pPr eaLnBrk="1" hangingPunct="1">
              <a:defRPr/>
            </a:pPr>
            <a:endParaRPr lang="sv-SE" sz="1800" dirty="0">
              <a:latin typeface="Grotesque" panose="020B0504020202020204" pitchFamily="34" charset="0"/>
            </a:endParaRPr>
          </a:p>
          <a:p>
            <a:pPr eaLnBrk="1" hangingPunct="1">
              <a:defRPr/>
            </a:pPr>
            <a:r>
              <a:rPr lang="sv-SE" sz="2000" b="1" i="1" dirty="0">
                <a:latin typeface="Grotesque" panose="020B0504020202020204" pitchFamily="34" charset="0"/>
              </a:rPr>
              <a:t>Att införa kontrollavgiften – Så här går det till ! </a:t>
            </a:r>
            <a:br>
              <a:rPr lang="sv-SE" sz="2000" i="1" dirty="0">
                <a:latin typeface="Grotesque" panose="020B0504020202020204" pitchFamily="34" charset="0"/>
              </a:rPr>
            </a:br>
            <a:r>
              <a:rPr lang="sv-SE" sz="2000" dirty="0">
                <a:latin typeface="Grotesque" panose="020B0504020202020204" pitchFamily="34" charset="0"/>
              </a:rPr>
              <a:t>är ett trevligt och lättillgängligt vägledningsmaterial om fiskevårdsområdets kontrollavgift. Materialet innehåller även verklighetsanknutna reportage om hur kontrollavgiften infördes och tillämpas i ett par fiskevårdsområdesföreningar.  </a:t>
            </a:r>
          </a:p>
          <a:p>
            <a:pPr eaLnBrk="1" hangingPunct="1">
              <a:defRPr/>
            </a:pPr>
            <a:endParaRPr lang="sv-SE" sz="1800" dirty="0">
              <a:latin typeface="Grotesque" panose="020B0504020202020204" pitchFamily="34" charset="0"/>
            </a:endParaRPr>
          </a:p>
          <a:p>
            <a:pPr eaLnBrk="1" hangingPunct="1">
              <a:defRPr/>
            </a:pPr>
            <a:r>
              <a:rPr lang="sv-SE" sz="2000" b="1" i="1" dirty="0">
                <a:latin typeface="Grotesque" panose="020B0504020202020204" pitchFamily="34" charset="0"/>
              </a:rPr>
              <a:t>Fisketillsyn – Utbildning för fisketillsynsmän </a:t>
            </a:r>
            <a:br>
              <a:rPr lang="sv-SE" sz="2000" i="1" dirty="0">
                <a:latin typeface="Grotesque" panose="020B0504020202020204" pitchFamily="34" charset="0"/>
              </a:rPr>
            </a:br>
            <a:r>
              <a:rPr lang="sv-SE" sz="2000" dirty="0">
                <a:latin typeface="Grotesque" panose="020B0504020202020204" pitchFamily="34" charset="0"/>
              </a:rPr>
              <a:t>är</a:t>
            </a:r>
            <a:r>
              <a:rPr lang="sv-SE" sz="2000" i="1" dirty="0">
                <a:latin typeface="Grotesque" panose="020B0504020202020204" pitchFamily="34" charset="0"/>
              </a:rPr>
              <a:t> </a:t>
            </a:r>
            <a:r>
              <a:rPr lang="sv-SE" sz="2000" dirty="0">
                <a:latin typeface="Grotesque" panose="020B0504020202020204" pitchFamily="34" charset="0"/>
              </a:rPr>
              <a:t>ett nyproducerat, modernt utbildningsmaterial för grundutbildning och fortbildning av fisketillsynsmän. Materialet innehåller även reportage med goda exempel på hur en väl fungerande fisketillsyn kan struktureras upp och hur fiskebrott hanteras av polis och åklagare.</a:t>
            </a:r>
          </a:p>
          <a:p>
            <a:pPr marL="0" indent="0">
              <a:buNone/>
            </a:pPr>
            <a:endParaRPr lang="sv-SE" dirty="0"/>
          </a:p>
        </p:txBody>
      </p:sp>
      <p:pic>
        <p:nvPicPr>
          <p:cNvPr id="4" name="Bildobjekt 3">
            <a:extLst>
              <a:ext uri="{FF2B5EF4-FFF2-40B4-BE49-F238E27FC236}">
                <a16:creationId xmlns:a16="http://schemas.microsoft.com/office/drawing/2014/main" id="{991597B4-E2AE-5F55-0D67-D732DFE28610}"/>
              </a:ext>
            </a:extLst>
          </p:cNvPr>
          <p:cNvPicPr>
            <a:picLocks noChangeAspect="1"/>
          </p:cNvPicPr>
          <p:nvPr/>
        </p:nvPicPr>
        <p:blipFill>
          <a:blip r:embed="rId2"/>
          <a:stretch>
            <a:fillRect/>
          </a:stretch>
        </p:blipFill>
        <p:spPr>
          <a:xfrm>
            <a:off x="5891790" y="209930"/>
            <a:ext cx="4622800" cy="2052320"/>
          </a:xfrm>
          <a:prstGeom prst="rect">
            <a:avLst/>
          </a:prstGeom>
        </p:spPr>
      </p:pic>
      <p:pic>
        <p:nvPicPr>
          <p:cNvPr id="5" name="Bildobjekt 4" descr="En bild som visar text, Grafik, logotyp, design&#10;&#10;Automatiskt genererad beskrivning">
            <a:extLst>
              <a:ext uri="{FF2B5EF4-FFF2-40B4-BE49-F238E27FC236}">
                <a16:creationId xmlns:a16="http://schemas.microsoft.com/office/drawing/2014/main" id="{E08A89D3-5E29-1195-1F5E-BDAF5355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1617866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F04D4E7-B8F9-FFCC-CBFE-A2FAA4E35B10}"/>
              </a:ext>
            </a:extLst>
          </p:cNvPr>
          <p:cNvSpPr>
            <a:spLocks noGrp="1"/>
          </p:cNvSpPr>
          <p:nvPr>
            <p:ph idx="1"/>
          </p:nvPr>
        </p:nvSpPr>
        <p:spPr>
          <a:xfrm>
            <a:off x="5159710" y="2529563"/>
            <a:ext cx="6917156" cy="4494692"/>
          </a:xfrm>
        </p:spPr>
        <p:txBody>
          <a:bodyPr>
            <a:normAutofit fontScale="47500" lnSpcReduction="20000"/>
          </a:bodyPr>
          <a:lstStyle/>
          <a:p>
            <a:pPr marL="342900" marR="457200" lvl="0" indent="-342900">
              <a:spcBef>
                <a:spcPts val="200"/>
              </a:spcBef>
              <a:buFont typeface="Symbol" panose="05050102010706020507" pitchFamily="18" charset="2"/>
              <a:buChar char=""/>
            </a:pPr>
            <a:r>
              <a:rPr lang="sv-SE" sz="2500" b="1" i="1"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Praktisk fiskevård i fiskevårdsområdet – Idéer för inspiration</a:t>
            </a: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 </a:t>
            </a:r>
            <a:b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b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är en populär inspirationsskrift som i reportageform lyfter fram åtta lämpliga och konkreta fiskevårdsåtgärder som kan genomföras i ett fiskevårdsområde. Materialet innehåller även faktatexter om bland annat regelverk, nödvändiga tillstånd, kostnader och möjliga finansieringsvägar. Skriften ger enkel och konkret vägledning och inspiration åt funktionärer i fiskevårdsområden.</a:t>
            </a:r>
            <a:b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br>
            <a:endPar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endParaRPr>
          </a:p>
          <a:p>
            <a:pPr marL="342900" marR="457200" lvl="0" indent="-342900">
              <a:buFont typeface="Symbol" panose="05050102010706020507" pitchFamily="18" charset="2"/>
              <a:buChar char=""/>
            </a:pPr>
            <a:r>
              <a:rPr lang="sv-SE" sz="2500" b="1" i="1"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Vattenförvaltningen och fiskevårdsområdet</a:t>
            </a: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 </a:t>
            </a:r>
            <a:b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b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förklarar på ett populärt och pedagogiskt sätt den svenska vattenförvaltningen och olika myndigheters och organisationers roll i arbetet med att uppnå en god vattenmiljöstatus i landets sjöar och vattendrag. Med lätt tillgängliga fakta, intervjuer med myndigheter och kommuner samt reportage från verkligheten ute i Vattenråden är förhoppningen att skriften ska inspirera till ökad samverkan mellan Vattenråden fiskevårdsområdesföreningarna.</a:t>
            </a:r>
            <a:b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br>
            <a:endPar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endParaRPr>
          </a:p>
          <a:p>
            <a:pPr marL="342900" marR="457200" lvl="0" indent="-342900">
              <a:spcAft>
                <a:spcPts val="1800"/>
              </a:spcAft>
              <a:buFont typeface="Symbol" panose="05050102010706020507" pitchFamily="18" charset="2"/>
              <a:buChar char=""/>
            </a:pPr>
            <a:r>
              <a:rPr lang="sv-SE" sz="2500" b="1" i="1"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Aktiv och modern förvaltning i fiskevårdsområdet</a:t>
            </a: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 </a:t>
            </a:r>
            <a:b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br>
            <a:r>
              <a:rPr lang="sv-SE" sz="2500" kern="1000" dirty="0">
                <a:solidFill>
                  <a:schemeClr val="tx1"/>
                </a:solidFill>
                <a:effectLst/>
                <a:latin typeface="Grotesque" panose="020B0504020202020204" pitchFamily="34" charset="0"/>
                <a:ea typeface="Franklin Gothic Book" panose="020B0503020102020204" pitchFamily="34" charset="0"/>
                <a:cs typeface="Tahoma" panose="020B0604030504040204" pitchFamily="34" charset="0"/>
              </a:rPr>
              <a:t>ger, utifrån en nyligen genomförd kartläggning av fiskevårdsområdesföreningar i Jämtland och Östergötland, en generell vägledning samt förmedlar kunskaper och verktyg för ett aktivt och modernt förvaltningsarbete i fiskevårdsområden i hela landet. Skriften behandlar bland annat angelägna behov och åtgärder kring uppdatering av fiskerättsförteckningar, sammanslagning av fiskevårdsområden, ekonomisk administration, föryngring av styrelser, fiskevårdsplanering och digital förvaltning.</a:t>
            </a:r>
            <a:br>
              <a:rPr lang="sv-SE" sz="2500" kern="1000" dirty="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rPr>
            </a:br>
            <a:endParaRPr lang="sv-SE" sz="2500" kern="1000" dirty="0">
              <a:solidFill>
                <a:schemeClr val="tx1"/>
              </a:solidFill>
              <a:effectLst/>
              <a:latin typeface="Franklin Gothic Book" panose="020B0503020102020204" pitchFamily="34" charset="0"/>
              <a:ea typeface="Franklin Gothic Book" panose="020B0503020102020204" pitchFamily="34" charset="0"/>
              <a:cs typeface="Tahoma" panose="020B0604030504040204" pitchFamily="34" charset="0"/>
            </a:endParaRPr>
          </a:p>
          <a:p>
            <a:endParaRPr lang="sv-SE" dirty="0">
              <a:solidFill>
                <a:schemeClr val="tx1"/>
              </a:solidFill>
            </a:endParaRPr>
          </a:p>
        </p:txBody>
      </p:sp>
      <p:sp>
        <p:nvSpPr>
          <p:cNvPr id="4" name="Rubrik 1">
            <a:extLst>
              <a:ext uri="{FF2B5EF4-FFF2-40B4-BE49-F238E27FC236}">
                <a16:creationId xmlns:a16="http://schemas.microsoft.com/office/drawing/2014/main" id="{46BFDB27-7FE2-2BB6-117F-E4ED84B3A74B}"/>
              </a:ext>
            </a:extLst>
          </p:cNvPr>
          <p:cNvSpPr>
            <a:spLocks noGrp="1"/>
          </p:cNvSpPr>
          <p:nvPr>
            <p:ph type="title"/>
          </p:nvPr>
        </p:nvSpPr>
        <p:spPr>
          <a:xfrm>
            <a:off x="690282" y="2824033"/>
            <a:ext cx="4307697" cy="1209934"/>
          </a:xfrm>
        </p:spPr>
        <p:txBody>
          <a:bodyPr>
            <a:normAutofit/>
          </a:bodyPr>
          <a:lstStyle/>
          <a:p>
            <a:r>
              <a:rPr lang="sv-SE" sz="3200" dirty="0">
                <a:latin typeface="Grotesque" panose="020B0504020202020204" pitchFamily="34" charset="0"/>
              </a:rPr>
              <a:t>Väglednings- och utbildningsmaterial</a:t>
            </a:r>
          </a:p>
        </p:txBody>
      </p:sp>
      <p:pic>
        <p:nvPicPr>
          <p:cNvPr id="5" name="Bildobjekt 4" descr="En bild som visar text, utomhus, båt, vattenfartyg&#10;&#10;Automatiskt genererad beskrivning">
            <a:extLst>
              <a:ext uri="{FF2B5EF4-FFF2-40B4-BE49-F238E27FC236}">
                <a16:creationId xmlns:a16="http://schemas.microsoft.com/office/drawing/2014/main" id="{FC7E9F29-ADFA-5982-6947-1BCFEAFDD16C}"/>
              </a:ext>
            </a:extLst>
          </p:cNvPr>
          <p:cNvPicPr>
            <a:picLocks noChangeAspect="1"/>
          </p:cNvPicPr>
          <p:nvPr/>
        </p:nvPicPr>
        <p:blipFill>
          <a:blip r:embed="rId2"/>
          <a:stretch>
            <a:fillRect/>
          </a:stretch>
        </p:blipFill>
        <p:spPr>
          <a:xfrm>
            <a:off x="6373563" y="308899"/>
            <a:ext cx="4489450" cy="2018665"/>
          </a:xfrm>
          <a:prstGeom prst="rect">
            <a:avLst/>
          </a:prstGeom>
        </p:spPr>
      </p:pic>
      <p:pic>
        <p:nvPicPr>
          <p:cNvPr id="2" name="Bildobjekt 1" descr="En bild som visar text, Grafik, logotyp, design&#10;&#10;Automatiskt genererad beskrivning">
            <a:extLst>
              <a:ext uri="{FF2B5EF4-FFF2-40B4-BE49-F238E27FC236}">
                <a16:creationId xmlns:a16="http://schemas.microsoft.com/office/drawing/2014/main" id="{C8AC87BF-E807-B6B4-9AEE-83B91747C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1595258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09E9241-8781-9157-8AE9-C10059E3AD3C}"/>
              </a:ext>
            </a:extLst>
          </p:cNvPr>
          <p:cNvSpPr>
            <a:spLocks noGrp="1"/>
          </p:cNvSpPr>
          <p:nvPr>
            <p:ph type="title"/>
          </p:nvPr>
        </p:nvSpPr>
        <p:spPr>
          <a:xfrm>
            <a:off x="1068497" y="1063256"/>
            <a:ext cx="5312254" cy="1540106"/>
          </a:xfrm>
        </p:spPr>
        <p:txBody>
          <a:bodyPr>
            <a:normAutofit/>
          </a:bodyPr>
          <a:lstStyle/>
          <a:p>
            <a:r>
              <a:rPr lang="sv-SE" sz="5100" dirty="0">
                <a:latin typeface="Grotesque" panose="020B0504020202020204" pitchFamily="34" charset="0"/>
              </a:rPr>
              <a:t>Riktprislista för fiskekort</a:t>
            </a:r>
          </a:p>
        </p:txBody>
      </p:sp>
      <p:cxnSp>
        <p:nvCxnSpPr>
          <p:cNvPr id="20" name="Straight Connector 19">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innehåll 2">
            <a:extLst>
              <a:ext uri="{FF2B5EF4-FFF2-40B4-BE49-F238E27FC236}">
                <a16:creationId xmlns:a16="http://schemas.microsoft.com/office/drawing/2014/main" id="{3B8D320C-0D74-4B85-E8A9-79B0258BA83D}"/>
              </a:ext>
            </a:extLst>
          </p:cNvPr>
          <p:cNvSpPr>
            <a:spLocks noGrp="1"/>
          </p:cNvSpPr>
          <p:nvPr>
            <p:ph idx="1"/>
          </p:nvPr>
        </p:nvSpPr>
        <p:spPr>
          <a:xfrm>
            <a:off x="1068497" y="2933390"/>
            <a:ext cx="5312254" cy="2861349"/>
          </a:xfrm>
        </p:spPr>
        <p:txBody>
          <a:bodyPr>
            <a:normAutofit fontScale="92500" lnSpcReduction="10000"/>
          </a:bodyPr>
          <a:lstStyle/>
          <a:p>
            <a:pPr marL="0" indent="0">
              <a:lnSpc>
                <a:spcPct val="100000"/>
              </a:lnSpc>
              <a:buNone/>
            </a:pPr>
            <a:r>
              <a:rPr lang="sv-SE" altLang="sv-SE" sz="1300" b="1" dirty="0">
                <a:latin typeface="Grotesque" panose="020B0504020202020204" pitchFamily="34" charset="0"/>
              </a:rPr>
              <a:t>En rekommendation från Sveriges fiskevattenägareförbund som hjälper till att sätta rätt värde på upplåtelser av handredskapsfiske, säkrar upp uthållig förvaltning och höjer statusen på fiskevattnet. </a:t>
            </a:r>
          </a:p>
          <a:p>
            <a:pPr marL="0" indent="0">
              <a:lnSpc>
                <a:spcPct val="100000"/>
              </a:lnSpc>
              <a:buNone/>
            </a:pPr>
            <a:r>
              <a:rPr lang="sv-SE" sz="1300" dirty="0">
                <a:latin typeface="Grotesque" panose="020B0504020202020204" pitchFamily="34" charset="0"/>
              </a:rPr>
              <a:t>Riktprislistan behandlar i huvudsak handredskapsfiske med personligt fiskekort. Riktprislistan utgår från ett grundpris där prissättningen sedan uppgraderas utifrån fyra tilläggsfaktorer som speglar det upplåtna fiskevattnets status och attraktionsvärde. Det ska kosta mer att fiska i ett välförvaltat fiskevatten än i ett vatten där fiskevårdsinsatser och service är ringa. </a:t>
            </a:r>
          </a:p>
          <a:p>
            <a:pPr marL="0" indent="0">
              <a:lnSpc>
                <a:spcPct val="100000"/>
              </a:lnSpc>
              <a:buNone/>
              <a:defRPr/>
            </a:pPr>
            <a:r>
              <a:rPr lang="sv-SE" sz="1300" dirty="0">
                <a:latin typeface="Grotesque" panose="020B0504020202020204" pitchFamily="34" charset="0"/>
              </a:rPr>
              <a:t>Riktprislistan innehåller också några starka argument för vikten av höjda </a:t>
            </a:r>
            <a:r>
              <a:rPr lang="sv-SE" sz="1300" dirty="0" err="1">
                <a:latin typeface="Grotesque" panose="020B0504020202020204" pitchFamily="34" charset="0"/>
              </a:rPr>
              <a:t>fiskekortpriser</a:t>
            </a:r>
            <a:r>
              <a:rPr lang="sv-SE" sz="1300" dirty="0">
                <a:latin typeface="Grotesque" panose="020B0504020202020204" pitchFamily="34" charset="0"/>
              </a:rPr>
              <a:t>.  </a:t>
            </a:r>
          </a:p>
          <a:p>
            <a:pPr marL="0" indent="0">
              <a:lnSpc>
                <a:spcPct val="100000"/>
              </a:lnSpc>
              <a:buNone/>
              <a:defRPr/>
            </a:pPr>
            <a:endParaRPr lang="sv-SE" sz="1300" dirty="0">
              <a:latin typeface="Grotesque" panose="020B0504020202020204" pitchFamily="34" charset="0"/>
            </a:endParaRPr>
          </a:p>
          <a:p>
            <a:pPr marL="0" indent="0">
              <a:lnSpc>
                <a:spcPct val="100000"/>
              </a:lnSpc>
              <a:buNone/>
              <a:defRPr/>
            </a:pPr>
            <a:r>
              <a:rPr lang="sv-SE" sz="1300" b="1" dirty="0">
                <a:latin typeface="Grotesque" panose="020B0504020202020204" pitchFamily="34" charset="0"/>
              </a:rPr>
              <a:t>UPPDATERAD 2025!</a:t>
            </a:r>
          </a:p>
          <a:p>
            <a:pPr marL="0" indent="0">
              <a:lnSpc>
                <a:spcPct val="100000"/>
              </a:lnSpc>
              <a:buNone/>
            </a:pPr>
            <a:endParaRPr lang="sv-SE" sz="1300" dirty="0">
              <a:latin typeface="Grotesque" panose="020B0504020202020204" pitchFamily="34" charset="0"/>
            </a:endParaRPr>
          </a:p>
          <a:p>
            <a:pPr>
              <a:lnSpc>
                <a:spcPct val="100000"/>
              </a:lnSpc>
            </a:pPr>
            <a:endParaRPr lang="sv-SE" sz="1300" dirty="0"/>
          </a:p>
        </p:txBody>
      </p:sp>
      <p:pic>
        <p:nvPicPr>
          <p:cNvPr id="7" name="Bildobjekt 6" descr="En bild som visar text, träd, skärmbild, utomhus&#10;&#10;AI-genererat innehåll kan vara felaktigt.">
            <a:extLst>
              <a:ext uri="{FF2B5EF4-FFF2-40B4-BE49-F238E27FC236}">
                <a16:creationId xmlns:a16="http://schemas.microsoft.com/office/drawing/2014/main" id="{EBBBC397-D012-9B78-2D52-FA1BF667DDE3}"/>
              </a:ext>
            </a:extLst>
          </p:cNvPr>
          <p:cNvPicPr>
            <a:picLocks noChangeAspect="1"/>
          </p:cNvPicPr>
          <p:nvPr/>
        </p:nvPicPr>
        <p:blipFill>
          <a:blip r:embed="rId2"/>
          <a:srcRect r="-2" b="14850"/>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
        <p:nvSpPr>
          <p:cNvPr id="2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5" name="Bildobjekt 4" descr="En bild som visar text, Grafik, logotyp, design&#10;&#10;Automatiskt genererad beskrivning">
            <a:extLst>
              <a:ext uri="{FF2B5EF4-FFF2-40B4-BE49-F238E27FC236}">
                <a16:creationId xmlns:a16="http://schemas.microsoft.com/office/drawing/2014/main" id="{D70C2502-92F4-67D1-5C8A-D2D3AF880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197313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C393B6-AC6F-D37F-1A7D-389A36A2BBEA}"/>
              </a:ext>
            </a:extLst>
          </p:cNvPr>
          <p:cNvSpPr>
            <a:spLocks noGrp="1"/>
          </p:cNvSpPr>
          <p:nvPr>
            <p:ph type="title"/>
          </p:nvPr>
        </p:nvSpPr>
        <p:spPr>
          <a:xfrm>
            <a:off x="762000" y="2270950"/>
            <a:ext cx="4222623" cy="2316099"/>
          </a:xfrm>
        </p:spPr>
        <p:txBody>
          <a:bodyPr>
            <a:normAutofit/>
          </a:bodyPr>
          <a:lstStyle/>
          <a:p>
            <a:r>
              <a:rPr lang="sv-SE" sz="3200" dirty="0">
                <a:latin typeface="Grotesque" panose="020B0504020202020204" pitchFamily="34" charset="0"/>
              </a:rPr>
              <a:t>Några viktiga argument för att höjda fiskekortspriser!</a:t>
            </a:r>
          </a:p>
        </p:txBody>
      </p:sp>
      <p:sp>
        <p:nvSpPr>
          <p:cNvPr id="3" name="Platshållare för innehåll 2">
            <a:extLst>
              <a:ext uri="{FF2B5EF4-FFF2-40B4-BE49-F238E27FC236}">
                <a16:creationId xmlns:a16="http://schemas.microsoft.com/office/drawing/2014/main" id="{3D380883-DFBC-66A6-3590-76F0E1477FA7}"/>
              </a:ext>
            </a:extLst>
          </p:cNvPr>
          <p:cNvSpPr>
            <a:spLocks noGrp="1"/>
          </p:cNvSpPr>
          <p:nvPr>
            <p:ph idx="1"/>
          </p:nvPr>
        </p:nvSpPr>
        <p:spPr>
          <a:xfrm>
            <a:off x="4371975" y="758951"/>
            <a:ext cx="7419975" cy="5727573"/>
          </a:xfrm>
        </p:spPr>
        <p:txBody>
          <a:bodyPr>
            <a:normAutofit fontScale="85000" lnSpcReduction="20000"/>
          </a:bodyPr>
          <a:lstStyle/>
          <a:p>
            <a:r>
              <a:rPr lang="sv-SE" dirty="0">
                <a:latin typeface="Grotesque" panose="020B0504020202020204" pitchFamily="34" charset="0"/>
              </a:rPr>
              <a:t>En anständig prissättning på fiskekorten </a:t>
            </a:r>
            <a:r>
              <a:rPr lang="sv-SE" b="1" dirty="0">
                <a:latin typeface="Grotesque" panose="020B0504020202020204" pitchFamily="34" charset="0"/>
              </a:rPr>
              <a:t>höjer statusen och värdet </a:t>
            </a:r>
            <a:r>
              <a:rPr lang="sv-SE" dirty="0">
                <a:latin typeface="Grotesque" panose="020B0504020202020204" pitchFamily="34" charset="0"/>
              </a:rPr>
              <a:t>på landsbygdsresursen fiskevatten. Detta är i sin tur bra för landsbygdsutveckling och ökar respekten för den enskilda fiskerätten.</a:t>
            </a:r>
          </a:p>
          <a:p>
            <a:r>
              <a:rPr lang="sv-SE" dirty="0">
                <a:latin typeface="Grotesque" panose="020B0504020202020204" pitchFamily="34" charset="0"/>
              </a:rPr>
              <a:t>Fiskekortsintäkterna är </a:t>
            </a:r>
            <a:r>
              <a:rPr lang="sv-SE" b="1" dirty="0">
                <a:latin typeface="Grotesque" panose="020B0504020202020204" pitchFamily="34" charset="0"/>
              </a:rPr>
              <a:t>nödvändiga</a:t>
            </a:r>
            <a:r>
              <a:rPr lang="sv-SE" dirty="0">
                <a:latin typeface="Grotesque" panose="020B0504020202020204" pitchFamily="34" charset="0"/>
              </a:rPr>
              <a:t> för att bekosta det lokala förvaltnings och fiskevårdsarbetet inom fiskevårdsområdet.</a:t>
            </a:r>
          </a:p>
          <a:p>
            <a:r>
              <a:rPr lang="sv-SE" dirty="0">
                <a:latin typeface="Grotesque" panose="020B0504020202020204" pitchFamily="34" charset="0"/>
              </a:rPr>
              <a:t>Det blir allt svårare att mobilisera ideella krafter, inte minst ungdomar, till föreningarnas viktiga förvaltningsarbete. För att vidmakthålla och utveckla upplåtelser och fiskemöjligheter krävs </a:t>
            </a:r>
            <a:r>
              <a:rPr lang="sv-SE" b="1" dirty="0">
                <a:latin typeface="Grotesque" panose="020B0504020202020204" pitchFamily="34" charset="0"/>
              </a:rPr>
              <a:t>arvoden och ersättning </a:t>
            </a:r>
            <a:r>
              <a:rPr lang="sv-SE" dirty="0">
                <a:latin typeface="Grotesque" panose="020B0504020202020204" pitchFamily="34" charset="0"/>
              </a:rPr>
              <a:t>för nödvändiga arbetsinsatser.</a:t>
            </a:r>
          </a:p>
          <a:p>
            <a:r>
              <a:rPr lang="sv-SE" dirty="0">
                <a:latin typeface="Grotesque" panose="020B0504020202020204" pitchFamily="34" charset="0"/>
              </a:rPr>
              <a:t>Att köpa billiga fiskekort är </a:t>
            </a:r>
            <a:r>
              <a:rPr lang="sv-SE" b="1" dirty="0">
                <a:latin typeface="Grotesque" panose="020B0504020202020204" pitchFamily="34" charset="0"/>
              </a:rPr>
              <a:t>ingen mänsklig rättighet</a:t>
            </a:r>
            <a:r>
              <a:rPr lang="sv-SE" dirty="0">
                <a:latin typeface="Grotesque" panose="020B0504020202020204" pitchFamily="34" charset="0"/>
              </a:rPr>
              <a:t>.</a:t>
            </a:r>
          </a:p>
          <a:p>
            <a:r>
              <a:rPr lang="sv-SE" dirty="0">
                <a:latin typeface="Grotesque" panose="020B0504020202020204" pitchFamily="34" charset="0"/>
              </a:rPr>
              <a:t>Låga fiskekortspriser är </a:t>
            </a:r>
            <a:r>
              <a:rPr lang="sv-SE" b="1" dirty="0">
                <a:latin typeface="Grotesque" panose="020B0504020202020204" pitchFamily="34" charset="0"/>
              </a:rPr>
              <a:t>dålig marknadsföring </a:t>
            </a:r>
            <a:r>
              <a:rPr lang="sv-SE" dirty="0">
                <a:latin typeface="Grotesque" panose="020B0504020202020204" pitchFamily="34" charset="0"/>
              </a:rPr>
              <a:t>och lockar inga nya fiskekortsköpare och fiskegäster till fiskevattnet.</a:t>
            </a:r>
          </a:p>
          <a:p>
            <a:r>
              <a:rPr lang="sv-SE" dirty="0">
                <a:latin typeface="Grotesque" panose="020B0504020202020204" pitchFamily="34" charset="0"/>
              </a:rPr>
              <a:t>Sportfiskare och fisketurismföretagare </a:t>
            </a:r>
            <a:r>
              <a:rPr lang="sv-SE" b="1" dirty="0">
                <a:latin typeface="Grotesque" panose="020B0504020202020204" pitchFamily="34" charset="0"/>
              </a:rPr>
              <a:t>vill ha välskötta fiskevatten </a:t>
            </a:r>
            <a:r>
              <a:rPr lang="sv-SE" dirty="0">
                <a:latin typeface="Grotesque" panose="020B0504020202020204" pitchFamily="34" charset="0"/>
              </a:rPr>
              <a:t>och är beredda att betala för detta.</a:t>
            </a:r>
          </a:p>
          <a:p>
            <a:r>
              <a:rPr lang="sv-SE" dirty="0">
                <a:latin typeface="Grotesque" panose="020B0504020202020204" pitchFamily="34" charset="0"/>
              </a:rPr>
              <a:t>Den senaste SCB-studien visade att de sammantagna utgifterna för fritidsfisket uppgick till ca 6 miljarder kr. Knappt </a:t>
            </a:r>
            <a:r>
              <a:rPr lang="sv-SE" b="1" dirty="0">
                <a:latin typeface="Grotesque" panose="020B0504020202020204" pitchFamily="34" charset="0"/>
              </a:rPr>
              <a:t>9 procent </a:t>
            </a:r>
            <a:r>
              <a:rPr lang="sv-SE" dirty="0">
                <a:latin typeface="Grotesque" panose="020B0504020202020204" pitchFamily="34" charset="0"/>
              </a:rPr>
              <a:t>av detta belopp utgjordes av fiskekort. Att enbart en spottstyver av denna ”miljardindustri” kommer de som i grunden erbjuder råvaran och ansvarar för upplåtelser, service och lokal fiskevård till del är inte rimligt. </a:t>
            </a:r>
          </a:p>
        </p:txBody>
      </p:sp>
      <p:pic>
        <p:nvPicPr>
          <p:cNvPr id="4" name="Bildobjekt 3" descr="En bild som visar text, Grafik, logotyp, design&#10;&#10;Automatiskt genererad beskrivning">
            <a:extLst>
              <a:ext uri="{FF2B5EF4-FFF2-40B4-BE49-F238E27FC236}">
                <a16:creationId xmlns:a16="http://schemas.microsoft.com/office/drawing/2014/main" id="{F06ACE8E-0D50-AC97-0CBF-43E1B6BAB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268136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D2F5BB-23EC-C275-157C-5EA0C9A0F8DE}"/>
              </a:ext>
            </a:extLst>
          </p:cNvPr>
          <p:cNvSpPr>
            <a:spLocks noGrp="1"/>
          </p:cNvSpPr>
          <p:nvPr>
            <p:ph type="title"/>
          </p:nvPr>
        </p:nvSpPr>
        <p:spPr>
          <a:xfrm>
            <a:off x="762000" y="2414603"/>
            <a:ext cx="3831336" cy="1719944"/>
          </a:xfrm>
        </p:spPr>
        <p:txBody>
          <a:bodyPr>
            <a:normAutofit/>
          </a:bodyPr>
          <a:lstStyle/>
          <a:p>
            <a:r>
              <a:rPr lang="sv-SE" sz="4400" dirty="0"/>
              <a:t>Samråds- och </a:t>
            </a:r>
            <a:r>
              <a:rPr lang="sv-SE" sz="4400" dirty="0" err="1"/>
              <a:t>refensgrupper</a:t>
            </a:r>
            <a:endParaRPr lang="sv-SE" sz="4400" dirty="0"/>
          </a:p>
        </p:txBody>
      </p:sp>
      <p:sp>
        <p:nvSpPr>
          <p:cNvPr id="3" name="Platshållare för innehåll 2">
            <a:extLst>
              <a:ext uri="{FF2B5EF4-FFF2-40B4-BE49-F238E27FC236}">
                <a16:creationId xmlns:a16="http://schemas.microsoft.com/office/drawing/2014/main" id="{F631799A-9FEF-6089-E63A-92CB77D96B06}"/>
              </a:ext>
            </a:extLst>
          </p:cNvPr>
          <p:cNvSpPr>
            <a:spLocks noGrp="1"/>
          </p:cNvSpPr>
          <p:nvPr>
            <p:ph idx="1"/>
          </p:nvPr>
        </p:nvSpPr>
        <p:spPr>
          <a:xfrm>
            <a:off x="5184647" y="758952"/>
            <a:ext cx="6489901" cy="5833234"/>
          </a:xfrm>
        </p:spPr>
        <p:txBody>
          <a:bodyPr>
            <a:normAutofit fontScale="92500" lnSpcReduction="10000"/>
          </a:bodyPr>
          <a:lstStyle/>
          <a:p>
            <a:pPr>
              <a:buFontTx/>
              <a:buNone/>
              <a:defRPr/>
            </a:pPr>
            <a:r>
              <a:rPr lang="sv-SE" sz="2200" dirty="0">
                <a:solidFill>
                  <a:schemeClr val="tx1"/>
                </a:solidFill>
                <a:latin typeface="Grotesque" panose="020B0504020202020204" pitchFamily="34" charset="0"/>
              </a:rPr>
              <a:t>► </a:t>
            </a:r>
            <a:r>
              <a:rPr lang="sv-SE" sz="2200" dirty="0">
                <a:solidFill>
                  <a:schemeClr val="tx1"/>
                </a:solidFill>
                <a:latin typeface="Grotesque" panose="020B0504020202020204" pitchFamily="34" charset="0"/>
                <a:ea typeface="Times New Roman" panose="02020603050405020304" pitchFamily="18" charset="0"/>
              </a:rPr>
              <a:t>Fokus- och åtgärdsgruppsmöten avseende nationella handlingsplaner för yrkesfiske, </a:t>
            </a:r>
            <a:br>
              <a:rPr lang="sv-SE" sz="2200" dirty="0">
                <a:solidFill>
                  <a:schemeClr val="tx1"/>
                </a:solidFill>
                <a:latin typeface="Grotesque" panose="020B0504020202020204" pitchFamily="34" charset="0"/>
                <a:ea typeface="Times New Roman" panose="02020603050405020304" pitchFamily="18" charset="0"/>
              </a:rPr>
            </a:br>
            <a:r>
              <a:rPr lang="sv-SE" sz="2200" dirty="0">
                <a:solidFill>
                  <a:schemeClr val="tx1"/>
                </a:solidFill>
                <a:latin typeface="Grotesque" panose="020B0504020202020204" pitchFamily="34" charset="0"/>
                <a:ea typeface="Times New Roman" panose="02020603050405020304" pitchFamily="18" charset="0"/>
              </a:rPr>
              <a:t>    fritidsfiske och fisketurism (HaV/JV)</a:t>
            </a:r>
          </a:p>
          <a:p>
            <a:pPr>
              <a:buFontTx/>
              <a:buNone/>
              <a:defRPr/>
            </a:pPr>
            <a:r>
              <a:rPr lang="sv-SE" sz="2200" dirty="0">
                <a:solidFill>
                  <a:schemeClr val="tx1"/>
                </a:solidFill>
                <a:latin typeface="Grotesque" panose="020B0504020202020204" pitchFamily="34" charset="0"/>
              </a:rPr>
              <a:t>► Möten med övervakningskommittén för fiskerinäringen (Näringsdepartementet)</a:t>
            </a:r>
          </a:p>
          <a:p>
            <a:pPr>
              <a:buFontTx/>
              <a:buNone/>
              <a:defRPr/>
            </a:pPr>
            <a:r>
              <a:rPr lang="sv-SE" sz="2200" dirty="0">
                <a:solidFill>
                  <a:schemeClr val="tx1"/>
                </a:solidFill>
                <a:latin typeface="Grotesque" panose="020B0504020202020204" pitchFamily="34" charset="0"/>
              </a:rPr>
              <a:t>► Möten med dialoggruppen för Vattenkraftens Miljöfond </a:t>
            </a:r>
          </a:p>
          <a:p>
            <a:pPr>
              <a:buFontTx/>
              <a:buNone/>
              <a:defRPr/>
            </a:pPr>
            <a:r>
              <a:rPr lang="sv-SE" sz="2200" dirty="0">
                <a:solidFill>
                  <a:schemeClr val="tx1"/>
                </a:solidFill>
                <a:latin typeface="Grotesque" panose="020B0504020202020204" pitchFamily="34" charset="0"/>
              </a:rPr>
              <a:t>► Nationella samrådsmöten för de stora sjöarna (HaV)</a:t>
            </a:r>
          </a:p>
          <a:p>
            <a:pPr>
              <a:buFontTx/>
              <a:buNone/>
              <a:defRPr/>
            </a:pPr>
            <a:r>
              <a:rPr lang="sv-SE" sz="2200" dirty="0">
                <a:solidFill>
                  <a:schemeClr val="tx1"/>
                </a:solidFill>
                <a:latin typeface="Grotesque" panose="020B0504020202020204" pitchFamily="34" charset="0"/>
              </a:rPr>
              <a:t>► Möten med samrådsgrupper för Vättern</a:t>
            </a:r>
          </a:p>
          <a:p>
            <a:pPr>
              <a:buFontTx/>
              <a:buNone/>
              <a:defRPr/>
            </a:pPr>
            <a:r>
              <a:rPr lang="sv-SE" sz="2200" dirty="0">
                <a:solidFill>
                  <a:schemeClr val="tx1"/>
                </a:solidFill>
                <a:latin typeface="Grotesque" panose="020B0504020202020204" pitchFamily="34" charset="0"/>
              </a:rPr>
              <a:t>► Möten med p</a:t>
            </a:r>
            <a:r>
              <a:rPr lang="sv-SE" sz="2200" dirty="0">
                <a:solidFill>
                  <a:schemeClr val="tx1"/>
                </a:solidFill>
                <a:latin typeface="Grotesque" panose="020B0504020202020204" pitchFamily="34" charset="0"/>
                <a:ea typeface="Times New Roman" panose="02020603050405020304" pitchFamily="18" charset="0"/>
              </a:rPr>
              <a:t>rogramrådet för traditionell kunskap  </a:t>
            </a:r>
            <a:endParaRPr lang="sv-SE" sz="2200" dirty="0">
              <a:solidFill>
                <a:schemeClr val="tx1"/>
              </a:solidFill>
              <a:latin typeface="Grotesque" panose="020B0504020202020204" pitchFamily="34" charset="0"/>
            </a:endParaRPr>
          </a:p>
          <a:p>
            <a:pPr>
              <a:buFontTx/>
              <a:buNone/>
              <a:defRPr/>
            </a:pPr>
            <a:r>
              <a:rPr lang="sv-SE" sz="2200" dirty="0">
                <a:solidFill>
                  <a:schemeClr val="tx1"/>
                </a:solidFill>
                <a:latin typeface="Grotesque" panose="020B0504020202020204" pitchFamily="34" charset="0"/>
              </a:rPr>
              <a:t>► </a:t>
            </a:r>
            <a:r>
              <a:rPr lang="sv-SE" sz="2200" dirty="0">
                <a:solidFill>
                  <a:schemeClr val="tx1"/>
                </a:solidFill>
                <a:latin typeface="Grotesque" panose="020B0504020202020204" pitchFamily="34" charset="0"/>
                <a:ea typeface="Times New Roman" panose="02020603050405020304" pitchFamily="18" charset="0"/>
              </a:rPr>
              <a:t>Informationsmöte om regeringsuppdraget att följa upp arbetet med vattenkraftens miljöprövning (HaV/Energimyndigheten) </a:t>
            </a:r>
          </a:p>
          <a:p>
            <a:pPr algn="just">
              <a:buFontTx/>
              <a:buNone/>
              <a:defRPr/>
            </a:pPr>
            <a:r>
              <a:rPr lang="sv-SE" sz="2200" dirty="0">
                <a:solidFill>
                  <a:schemeClr val="tx1"/>
                </a:solidFill>
                <a:latin typeface="Grotesque" panose="020B0504020202020204" pitchFamily="34" charset="0"/>
              </a:rPr>
              <a:t>► Årsmöte Ålplan Ätran </a:t>
            </a:r>
          </a:p>
          <a:p>
            <a:pPr>
              <a:buFontTx/>
              <a:buNone/>
              <a:defRPr/>
            </a:pPr>
            <a:r>
              <a:rPr lang="sv-SE" sz="2200" dirty="0">
                <a:solidFill>
                  <a:schemeClr val="tx1"/>
                </a:solidFill>
                <a:latin typeface="Grotesque" panose="020B0504020202020204" pitchFamily="34" charset="0"/>
              </a:rPr>
              <a:t>► Årsmöte Ålplan Viskan</a:t>
            </a:r>
          </a:p>
          <a:p>
            <a:pPr>
              <a:buFontTx/>
              <a:buNone/>
              <a:defRPr/>
            </a:pPr>
            <a:endParaRPr lang="sv-SE" dirty="0"/>
          </a:p>
        </p:txBody>
      </p:sp>
      <p:pic>
        <p:nvPicPr>
          <p:cNvPr id="4" name="Bildobjekt 3" descr="En bild som visar text, Grafik, logotyp, design&#10;&#10;Automatiskt genererad beskrivning">
            <a:extLst>
              <a:ext uri="{FF2B5EF4-FFF2-40B4-BE49-F238E27FC236}">
                <a16:creationId xmlns:a16="http://schemas.microsoft.com/office/drawing/2014/main" id="{8B325C2E-5997-68D2-E4A8-15C34F3D1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371203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1BA960-ECC1-7C0D-C97F-461B9B5E2779}"/>
              </a:ext>
            </a:extLst>
          </p:cNvPr>
          <p:cNvSpPr>
            <a:spLocks noGrp="1"/>
          </p:cNvSpPr>
          <p:nvPr>
            <p:ph type="title"/>
          </p:nvPr>
        </p:nvSpPr>
        <p:spPr>
          <a:xfrm>
            <a:off x="762000" y="3066692"/>
            <a:ext cx="3831336" cy="724615"/>
          </a:xfrm>
        </p:spPr>
        <p:txBody>
          <a:bodyPr/>
          <a:lstStyle/>
          <a:p>
            <a:r>
              <a:rPr lang="sv-SE" sz="4000" dirty="0"/>
              <a:t>iFiske</a:t>
            </a:r>
          </a:p>
        </p:txBody>
      </p:sp>
      <p:sp>
        <p:nvSpPr>
          <p:cNvPr id="3" name="Platshållare för innehåll 2">
            <a:extLst>
              <a:ext uri="{FF2B5EF4-FFF2-40B4-BE49-F238E27FC236}">
                <a16:creationId xmlns:a16="http://schemas.microsoft.com/office/drawing/2014/main" id="{209CE402-5D4A-6EA9-DB6B-15A786995C10}"/>
              </a:ext>
            </a:extLst>
          </p:cNvPr>
          <p:cNvSpPr>
            <a:spLocks noGrp="1"/>
          </p:cNvSpPr>
          <p:nvPr>
            <p:ph idx="1"/>
          </p:nvPr>
        </p:nvSpPr>
        <p:spPr>
          <a:xfrm>
            <a:off x="5184647" y="1124003"/>
            <a:ext cx="6245352" cy="4609992"/>
          </a:xfrm>
        </p:spPr>
        <p:txBody>
          <a:bodyPr>
            <a:normAutofit fontScale="92500" lnSpcReduction="20000"/>
          </a:bodyPr>
          <a:lstStyle/>
          <a:p>
            <a:pPr marL="0" indent="0">
              <a:buNone/>
            </a:pPr>
            <a:endParaRPr lang="sv-SE" altLang="sv-SE" sz="2000" dirty="0">
              <a:latin typeface="Grotesque" panose="020B0504020202020204" pitchFamily="34" charset="0"/>
            </a:endParaRPr>
          </a:p>
          <a:p>
            <a:pPr marL="0" indent="0">
              <a:buNone/>
            </a:pPr>
            <a:endParaRPr lang="sv-SE" altLang="sv-SE" dirty="0">
              <a:latin typeface="Grotesque" panose="020B0504020202020204" pitchFamily="34" charset="0"/>
            </a:endParaRPr>
          </a:p>
          <a:p>
            <a:pPr marL="0" indent="0">
              <a:buNone/>
            </a:pPr>
            <a:endParaRPr lang="sv-SE" altLang="sv-SE" sz="2000" dirty="0">
              <a:latin typeface="Grotesque" panose="020B0504020202020204" pitchFamily="34" charset="0"/>
            </a:endParaRPr>
          </a:p>
          <a:p>
            <a:pPr marL="0" indent="0">
              <a:buNone/>
            </a:pPr>
            <a:endParaRPr lang="sv-SE" altLang="sv-SE" dirty="0">
              <a:latin typeface="Grotesque" panose="020B0504020202020204" pitchFamily="34" charset="0"/>
            </a:endParaRPr>
          </a:p>
          <a:p>
            <a:pPr marL="0" indent="0">
              <a:buNone/>
            </a:pPr>
            <a:endParaRPr lang="sv-SE" altLang="sv-SE" sz="2000" dirty="0">
              <a:latin typeface="Grotesque" panose="020B0504020202020204" pitchFamily="34" charset="0"/>
            </a:endParaRPr>
          </a:p>
          <a:p>
            <a:pPr marL="0" indent="0">
              <a:buNone/>
            </a:pPr>
            <a:endParaRPr lang="sv-SE" altLang="sv-SE" dirty="0">
              <a:latin typeface="Grotesque" panose="020B0504020202020204" pitchFamily="34" charset="0"/>
            </a:endParaRPr>
          </a:p>
          <a:p>
            <a:pPr marL="0" indent="0">
              <a:buNone/>
            </a:pPr>
            <a:endParaRPr lang="sv-SE" altLang="sv-SE" sz="2000" dirty="0">
              <a:latin typeface="Grotesque" panose="020B0504020202020204" pitchFamily="34" charset="0"/>
            </a:endParaRPr>
          </a:p>
          <a:p>
            <a:pPr marL="0" indent="0">
              <a:buNone/>
            </a:pPr>
            <a:r>
              <a:rPr lang="sv-SE" altLang="sv-SE" sz="2000" dirty="0">
                <a:latin typeface="Grotesque" panose="020B0504020202020204" pitchFamily="34" charset="0"/>
              </a:rPr>
              <a:t>Sveriges Fiskevattenägareförbundet har ett avtal med iFiske om samverkan och utveckling av digitala fiskekort. </a:t>
            </a:r>
          </a:p>
          <a:p>
            <a:pPr marL="0" indent="0">
              <a:buNone/>
            </a:pPr>
            <a:r>
              <a:rPr lang="sv-SE" altLang="sv-SE" sz="2000" dirty="0">
                <a:latin typeface="Grotesque" panose="020B0504020202020204" pitchFamily="34" charset="0"/>
              </a:rPr>
              <a:t>Avtalet innebär bland annat att förbundets medlemmar betalar </a:t>
            </a:r>
            <a:r>
              <a:rPr lang="sv-SE" altLang="sv-SE" sz="2000" b="1" dirty="0">
                <a:latin typeface="Grotesque" panose="020B0504020202020204" pitchFamily="34" charset="0"/>
              </a:rPr>
              <a:t>tio procent </a:t>
            </a:r>
            <a:r>
              <a:rPr lang="sv-SE" altLang="sv-SE" sz="2000" dirty="0">
                <a:latin typeface="Grotesque" panose="020B0504020202020204" pitchFamily="34" charset="0"/>
              </a:rPr>
              <a:t>lägre provision för fiskekortsförsäljningen jämfört med företagets övriga kunder</a:t>
            </a:r>
            <a:r>
              <a:rPr lang="sv-SE" altLang="sv-SE" sz="2000" dirty="0">
                <a:solidFill>
                  <a:schemeClr val="tx2"/>
                </a:solidFill>
                <a:latin typeface="Grotesque" panose="020B0504020202020204" pitchFamily="34" charset="0"/>
                <a:cs typeface="Times New Roman" panose="02020603050405020304" pitchFamily="18" charset="0"/>
              </a:rPr>
              <a:t>.</a:t>
            </a:r>
            <a:endParaRPr lang="sv-SE" altLang="sv-SE" sz="2000" dirty="0">
              <a:latin typeface="Grotesque" panose="020B0504020202020204" pitchFamily="34" charset="0"/>
            </a:endParaRPr>
          </a:p>
          <a:p>
            <a:endParaRPr lang="sv-SE" dirty="0"/>
          </a:p>
        </p:txBody>
      </p:sp>
      <p:pic>
        <p:nvPicPr>
          <p:cNvPr id="4" name="Picture 11">
            <a:extLst>
              <a:ext uri="{FF2B5EF4-FFF2-40B4-BE49-F238E27FC236}">
                <a16:creationId xmlns:a16="http://schemas.microsoft.com/office/drawing/2014/main" id="{2EB88851-2816-A689-EC96-EC26BD776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042" y="1342939"/>
            <a:ext cx="2554325" cy="14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descr="En bild som visar text, Grafik, logotyp, design&#10;&#10;Automatiskt genererad beskrivning">
            <a:extLst>
              <a:ext uri="{FF2B5EF4-FFF2-40B4-BE49-F238E27FC236}">
                <a16:creationId xmlns:a16="http://schemas.microsoft.com/office/drawing/2014/main" id="{CA82DA0D-38C3-3E68-F3AC-56AD3B5A7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2437541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D691CD-13EB-3FF0-2545-97BA835CA272}"/>
              </a:ext>
            </a:extLst>
          </p:cNvPr>
          <p:cNvSpPr>
            <a:spLocks noGrp="1"/>
          </p:cNvSpPr>
          <p:nvPr>
            <p:ph type="ctrTitle"/>
          </p:nvPr>
        </p:nvSpPr>
        <p:spPr/>
        <p:txBody>
          <a:bodyPr/>
          <a:lstStyle/>
          <a:p>
            <a:r>
              <a:rPr lang="sv-SE" dirty="0">
                <a:solidFill>
                  <a:srgbClr val="0070C0"/>
                </a:solidFill>
                <a:latin typeface="Grotesque" panose="020B0504020202020204" pitchFamily="34" charset="0"/>
              </a:rPr>
              <a:t>Tack för visat intresse!</a:t>
            </a:r>
          </a:p>
        </p:txBody>
      </p:sp>
      <p:pic>
        <p:nvPicPr>
          <p:cNvPr id="4" name="Bildobjekt 3" descr="En bild som visar text, Grafik, logotyp, design&#10;&#10;Automatiskt genererad beskrivning">
            <a:extLst>
              <a:ext uri="{FF2B5EF4-FFF2-40B4-BE49-F238E27FC236}">
                <a16:creationId xmlns:a16="http://schemas.microsoft.com/office/drawing/2014/main" id="{A03F6F40-1A90-435A-FD2F-A995DBE69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362" y="3429000"/>
            <a:ext cx="3751667" cy="2387424"/>
          </a:xfrm>
          <a:prstGeom prst="rect">
            <a:avLst/>
          </a:prstGeom>
        </p:spPr>
      </p:pic>
    </p:spTree>
    <p:extLst>
      <p:ext uri="{BB962C8B-B14F-4D97-AF65-F5344CB8AC3E}">
        <p14:creationId xmlns:p14="http://schemas.microsoft.com/office/powerpoint/2010/main" val="367935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58E3AF-D8A1-8190-37A1-D60C7E89CABE}"/>
              </a:ext>
            </a:extLst>
          </p:cNvPr>
          <p:cNvSpPr>
            <a:spLocks noGrp="1"/>
          </p:cNvSpPr>
          <p:nvPr>
            <p:ph type="ctrTitle"/>
          </p:nvPr>
        </p:nvSpPr>
        <p:spPr>
          <a:xfrm>
            <a:off x="866708" y="2554942"/>
            <a:ext cx="10458584" cy="4805081"/>
          </a:xfrm>
        </p:spPr>
        <p:txBody>
          <a:bodyPr>
            <a:normAutofit fontScale="90000"/>
          </a:bodyPr>
          <a:lstStyle/>
          <a:p>
            <a:pPr algn="ctr"/>
            <a:r>
              <a:rPr lang="sv-SE" sz="2000" b="1" i="0" dirty="0">
                <a:solidFill>
                  <a:schemeClr val="bg1"/>
                </a:solidFill>
                <a:latin typeface="Grotesque" panose="020B0504020202020204" pitchFamily="34" charset="0"/>
              </a:rPr>
              <a:t>Sveriges Fiskevattenägareförbund – intresseorganisation för landets fiskerättsägare.</a:t>
            </a:r>
            <a:br>
              <a:rPr lang="sv-SE" sz="2000" b="1" i="0" dirty="0">
                <a:solidFill>
                  <a:schemeClr val="bg1"/>
                </a:solidFill>
                <a:latin typeface="Grotesque" panose="020B0504020202020204" pitchFamily="34" charset="0"/>
              </a:rPr>
            </a:br>
            <a:br>
              <a:rPr lang="sv-SE" sz="2000" i="0" dirty="0">
                <a:solidFill>
                  <a:schemeClr val="bg1"/>
                </a:solidFill>
                <a:latin typeface="Grotesque" panose="020B0504020202020204" pitchFamily="34" charset="0"/>
              </a:rPr>
            </a:br>
            <a:r>
              <a:rPr lang="sv-SE" sz="2000" i="0" dirty="0">
                <a:solidFill>
                  <a:schemeClr val="bg1"/>
                </a:solidFill>
                <a:latin typeface="Grotesque" panose="020B0504020202020204" pitchFamily="34" charset="0"/>
              </a:rPr>
              <a:t>Sveriges Fiskevattenägarerförbund bildades 1968 och är en rikstäckande intresseorganisation för landets fiskerättsägare. Sveriges Fiskevattenägareförbund har direktanslutna medlemmar på lika villkor i hela landet. På regional nivå finns operativa provinsförbund och distrikt med få administrativa uppgifter och till vilka medlemmarna är geografiskt associerade. Provinsförbunden och distrikten representeras vid riksstämman efter styrka.</a:t>
            </a:r>
            <a:br>
              <a:rPr lang="sv-SE" sz="2000" i="0" dirty="0">
                <a:solidFill>
                  <a:schemeClr val="bg1"/>
                </a:solidFill>
                <a:latin typeface="Grotesque" panose="020B0504020202020204" pitchFamily="34" charset="0"/>
              </a:rPr>
            </a:br>
            <a:br>
              <a:rPr lang="sv-SE" sz="2000" i="0" dirty="0">
                <a:solidFill>
                  <a:schemeClr val="bg1"/>
                </a:solidFill>
                <a:latin typeface="Grotesque" panose="020B0504020202020204" pitchFamily="34" charset="0"/>
              </a:rPr>
            </a:br>
            <a:r>
              <a:rPr lang="sv-SE" sz="2000" i="0" dirty="0">
                <a:solidFill>
                  <a:schemeClr val="bg1"/>
                </a:solidFill>
                <a:latin typeface="Grotesque" panose="020B0504020202020204" pitchFamily="34" charset="0"/>
              </a:rPr>
              <a:t>Förbundets medlemskategorier utgörs av fiskevårdsområdesföreningar &amp; samfällighetsföreningar, kommuner, bolag och organisationer, enskilda näringsidkare och personmedlemmar. Med utgångspunkt i fiskevattenägandet finns såväl yrkesfisket som vattenbruket och fisketurismföretagandet representerat i medlemskåren.</a:t>
            </a:r>
            <a:br>
              <a:rPr lang="sv-SE" i="0" dirty="0"/>
            </a:br>
            <a:endParaRPr lang="sv-SE" dirty="0"/>
          </a:p>
        </p:txBody>
      </p:sp>
      <p:pic>
        <p:nvPicPr>
          <p:cNvPr id="4" name="Bildobjekt 3" descr="En bild som visar text, Grafik, logotyp, design&#10;&#10;Automatiskt genererad beskrivning">
            <a:extLst>
              <a:ext uri="{FF2B5EF4-FFF2-40B4-BE49-F238E27FC236}">
                <a16:creationId xmlns:a16="http://schemas.microsoft.com/office/drawing/2014/main" id="{8C809422-6BDF-D080-5A53-6E59D74B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109" y="224265"/>
            <a:ext cx="3225782" cy="2052770"/>
          </a:xfrm>
          <a:prstGeom prst="rect">
            <a:avLst/>
          </a:prstGeom>
        </p:spPr>
      </p:pic>
    </p:spTree>
    <p:extLst>
      <p:ext uri="{BB962C8B-B14F-4D97-AF65-F5344CB8AC3E}">
        <p14:creationId xmlns:p14="http://schemas.microsoft.com/office/powerpoint/2010/main" val="271240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2">
            <a:extLst>
              <a:ext uri="{FF2B5EF4-FFF2-40B4-BE49-F238E27FC236}">
                <a16:creationId xmlns:a16="http://schemas.microsoft.com/office/drawing/2014/main" id="{767CCBC6-B43F-89C7-2914-AC3AA3CD12FE}"/>
              </a:ext>
            </a:extLst>
          </p:cNvPr>
          <p:cNvGraphicFramePr>
            <a:graphicFrameLocks noGrp="1"/>
          </p:cNvGraphicFramePr>
          <p:nvPr>
            <p:ph idx="1"/>
            <p:extLst>
              <p:ext uri="{D42A27DB-BD31-4B8C-83A1-F6EECF244321}">
                <p14:modId xmlns:p14="http://schemas.microsoft.com/office/powerpoint/2010/main" val="444668357"/>
              </p:ext>
            </p:extLst>
          </p:nvPr>
        </p:nvGraphicFramePr>
        <p:xfrm>
          <a:off x="5193613" y="1051560"/>
          <a:ext cx="6245352"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dobjekt 3" descr="En bild som visar text, Grafik, logotyp, design&#10;&#10;Automatiskt genererad beskrivning">
            <a:extLst>
              <a:ext uri="{FF2B5EF4-FFF2-40B4-BE49-F238E27FC236}">
                <a16:creationId xmlns:a16="http://schemas.microsoft.com/office/drawing/2014/main" id="{59A02A82-4AAB-82D1-6581-5FEB28BE9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799" y="2402615"/>
            <a:ext cx="3225782" cy="2052770"/>
          </a:xfrm>
          <a:prstGeom prst="rect">
            <a:avLst/>
          </a:prstGeom>
        </p:spPr>
      </p:pic>
    </p:spTree>
    <p:extLst>
      <p:ext uri="{BB962C8B-B14F-4D97-AF65-F5344CB8AC3E}">
        <p14:creationId xmlns:p14="http://schemas.microsoft.com/office/powerpoint/2010/main" val="3838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2">
            <a:extLst>
              <a:ext uri="{FF2B5EF4-FFF2-40B4-BE49-F238E27FC236}">
                <a16:creationId xmlns:a16="http://schemas.microsoft.com/office/drawing/2014/main" id="{82E22692-EDE8-9263-5D29-86F937DDED21}"/>
              </a:ext>
            </a:extLst>
          </p:cNvPr>
          <p:cNvGraphicFramePr>
            <a:graphicFrameLocks noGrp="1"/>
          </p:cNvGraphicFramePr>
          <p:nvPr>
            <p:ph idx="1"/>
            <p:extLst>
              <p:ext uri="{D42A27DB-BD31-4B8C-83A1-F6EECF244321}">
                <p14:modId xmlns:p14="http://schemas.microsoft.com/office/powerpoint/2010/main" val="2621786252"/>
              </p:ext>
            </p:extLst>
          </p:nvPr>
        </p:nvGraphicFramePr>
        <p:xfrm>
          <a:off x="5211542" y="1051560"/>
          <a:ext cx="6245352"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dobjekt 3" descr="En bild som visar text, Grafik, logotyp, design&#10;&#10;Automatiskt genererad beskrivning">
            <a:extLst>
              <a:ext uri="{FF2B5EF4-FFF2-40B4-BE49-F238E27FC236}">
                <a16:creationId xmlns:a16="http://schemas.microsoft.com/office/drawing/2014/main" id="{94D9B01F-41D4-7B5C-121D-37C0316ABC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799" y="2402615"/>
            <a:ext cx="3225782" cy="2052770"/>
          </a:xfrm>
          <a:prstGeom prst="rect">
            <a:avLst/>
          </a:prstGeom>
        </p:spPr>
      </p:pic>
    </p:spTree>
    <p:extLst>
      <p:ext uri="{BB962C8B-B14F-4D97-AF65-F5344CB8AC3E}">
        <p14:creationId xmlns:p14="http://schemas.microsoft.com/office/powerpoint/2010/main" val="3857033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1E8632-107C-B403-A35A-F5D0BC8000DA}"/>
              </a:ext>
            </a:extLst>
          </p:cNvPr>
          <p:cNvSpPr>
            <a:spLocks noGrp="1"/>
          </p:cNvSpPr>
          <p:nvPr>
            <p:ph type="ctrTitle"/>
          </p:nvPr>
        </p:nvSpPr>
        <p:spPr>
          <a:xfrm>
            <a:off x="356681" y="1128409"/>
            <a:ext cx="9144000" cy="3813242"/>
          </a:xfrm>
        </p:spPr>
        <p:txBody>
          <a:bodyPr>
            <a:normAutofit fontScale="90000"/>
          </a:bodyPr>
          <a:lstStyle/>
          <a:p>
            <a:pPr algn="l"/>
            <a:br>
              <a:rPr lang="sv-SE" dirty="0"/>
            </a:br>
            <a:br>
              <a:rPr lang="sv-SE" dirty="0"/>
            </a:br>
            <a:br>
              <a:rPr lang="sv-SE" dirty="0"/>
            </a:br>
            <a:endParaRPr lang="sv-SE" dirty="0"/>
          </a:p>
        </p:txBody>
      </p:sp>
      <p:graphicFrame>
        <p:nvGraphicFramePr>
          <p:cNvPr id="7" name="Diagram 6">
            <a:extLst>
              <a:ext uri="{FF2B5EF4-FFF2-40B4-BE49-F238E27FC236}">
                <a16:creationId xmlns:a16="http://schemas.microsoft.com/office/drawing/2014/main" id="{26794FDC-A81F-6DFA-C786-CC1A520BF4C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Bildobjekt 2" descr="En bild som visar text, Grafik, logotyp, design&#10;&#10;Automatiskt genererad beskrivning">
            <a:extLst>
              <a:ext uri="{FF2B5EF4-FFF2-40B4-BE49-F238E27FC236}">
                <a16:creationId xmlns:a16="http://schemas.microsoft.com/office/drawing/2014/main" id="{FBA73E55-4D84-E399-A7F4-DE0AF7D486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2240247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F42D76-D9C8-5B36-8DAA-4DCC79D61860}"/>
              </a:ext>
            </a:extLst>
          </p:cNvPr>
          <p:cNvSpPr>
            <a:spLocks noGrp="1"/>
          </p:cNvSpPr>
          <p:nvPr>
            <p:ph type="title"/>
          </p:nvPr>
        </p:nvSpPr>
        <p:spPr>
          <a:xfrm>
            <a:off x="762000" y="3041196"/>
            <a:ext cx="3831336" cy="779916"/>
          </a:xfrm>
        </p:spPr>
        <p:txBody>
          <a:bodyPr/>
          <a:lstStyle/>
          <a:p>
            <a:r>
              <a:rPr lang="sv-SE" sz="4400" dirty="0">
                <a:latin typeface="Grotesque" panose="020B0504020202020204" pitchFamily="34" charset="0"/>
              </a:rPr>
              <a:t>Styrelsen</a:t>
            </a:r>
          </a:p>
        </p:txBody>
      </p:sp>
      <p:sp>
        <p:nvSpPr>
          <p:cNvPr id="3" name="Platshållare för innehåll 2">
            <a:extLst>
              <a:ext uri="{FF2B5EF4-FFF2-40B4-BE49-F238E27FC236}">
                <a16:creationId xmlns:a16="http://schemas.microsoft.com/office/drawing/2014/main" id="{2A9E78CC-FA4B-CA8C-ECBF-8154FC670D3F}"/>
              </a:ext>
            </a:extLst>
          </p:cNvPr>
          <p:cNvSpPr>
            <a:spLocks noGrp="1"/>
          </p:cNvSpPr>
          <p:nvPr>
            <p:ph idx="1"/>
          </p:nvPr>
        </p:nvSpPr>
        <p:spPr>
          <a:xfrm>
            <a:off x="5184648" y="566036"/>
            <a:ext cx="6245352" cy="5920628"/>
          </a:xfrm>
        </p:spPr>
        <p:txBody>
          <a:bodyPr>
            <a:normAutofit lnSpcReduction="10000"/>
          </a:bodyPr>
          <a:lstStyle/>
          <a:p>
            <a:pPr eaLnBrk="1" hangingPunct="1">
              <a:spcBef>
                <a:spcPct val="0"/>
              </a:spcBef>
              <a:buClrTx/>
              <a:buSzTx/>
              <a:buFontTx/>
              <a:buNone/>
            </a:pPr>
            <a:r>
              <a:rPr lang="sv-SE" altLang="sv-SE" sz="2300" b="1" dirty="0">
                <a:latin typeface="Grotesque" panose="020B0504020202020204" pitchFamily="34" charset="0"/>
              </a:rPr>
              <a:t>Ordförande</a:t>
            </a:r>
          </a:p>
          <a:p>
            <a:pPr eaLnBrk="1" hangingPunct="1">
              <a:spcBef>
                <a:spcPct val="0"/>
              </a:spcBef>
              <a:buClrTx/>
              <a:buSzTx/>
              <a:buFontTx/>
              <a:buNone/>
            </a:pPr>
            <a:r>
              <a:rPr lang="sv-SE" altLang="sv-SE" sz="1600" dirty="0">
                <a:latin typeface="Grotesque" panose="020B0504020202020204" pitchFamily="34" charset="0"/>
              </a:rPr>
              <a:t>Mats Halling (Kalmar län)</a:t>
            </a:r>
          </a:p>
          <a:p>
            <a:pPr eaLnBrk="1" hangingPunct="1">
              <a:spcBef>
                <a:spcPct val="0"/>
              </a:spcBef>
              <a:buClrTx/>
              <a:buSzTx/>
              <a:buFontTx/>
              <a:buNone/>
            </a:pPr>
            <a:endParaRPr lang="sv-SE" altLang="sv-SE" sz="1600" b="1" dirty="0">
              <a:latin typeface="Grotesque" panose="020B0504020202020204" pitchFamily="34" charset="0"/>
            </a:endParaRPr>
          </a:p>
          <a:p>
            <a:pPr eaLnBrk="1" hangingPunct="1">
              <a:spcBef>
                <a:spcPct val="0"/>
              </a:spcBef>
              <a:buClrTx/>
              <a:buSzTx/>
              <a:buFontTx/>
              <a:buNone/>
            </a:pPr>
            <a:endParaRPr lang="sv-SE" altLang="sv-SE" sz="1600" b="1" dirty="0">
              <a:latin typeface="Grotesque" panose="020B0504020202020204" pitchFamily="34" charset="0"/>
            </a:endParaRPr>
          </a:p>
          <a:p>
            <a:pPr eaLnBrk="1" hangingPunct="1">
              <a:spcBef>
                <a:spcPct val="0"/>
              </a:spcBef>
              <a:buClrTx/>
              <a:buSzTx/>
              <a:buFontTx/>
              <a:buNone/>
            </a:pPr>
            <a:r>
              <a:rPr lang="sv-SE" altLang="sv-SE" sz="1600" b="1" dirty="0">
                <a:latin typeface="Grotesque" panose="020B0504020202020204" pitchFamily="34" charset="0"/>
              </a:rPr>
              <a:t>Ledamöter</a:t>
            </a:r>
            <a:endParaRPr lang="sv-SE" altLang="sv-SE" sz="1600" dirty="0">
              <a:latin typeface="Grotesque" panose="020B0504020202020204" pitchFamily="34" charset="0"/>
            </a:endParaRPr>
          </a:p>
          <a:p>
            <a:pPr eaLnBrk="1" hangingPunct="1">
              <a:spcBef>
                <a:spcPct val="0"/>
              </a:spcBef>
              <a:buClrTx/>
              <a:buSzTx/>
              <a:buFontTx/>
              <a:buNone/>
            </a:pPr>
            <a:r>
              <a:rPr lang="sv-SE" altLang="sv-SE" sz="1700" dirty="0">
                <a:latin typeface="Grotesque" panose="020B0504020202020204" pitchFamily="34" charset="0"/>
              </a:rPr>
              <a:t>Olle Bergfors, Dalarnas län</a:t>
            </a:r>
          </a:p>
          <a:p>
            <a:pPr>
              <a:spcBef>
                <a:spcPct val="0"/>
              </a:spcBef>
              <a:buNone/>
            </a:pPr>
            <a:endParaRPr lang="sv-SE" altLang="sv-SE" sz="1700" dirty="0">
              <a:latin typeface="Grotesque" panose="020B0504020202020204" pitchFamily="34" charset="0"/>
            </a:endParaRPr>
          </a:p>
          <a:p>
            <a:pPr>
              <a:spcBef>
                <a:spcPct val="0"/>
              </a:spcBef>
              <a:buNone/>
            </a:pPr>
            <a:r>
              <a:rPr lang="sv-SE" altLang="sv-SE" sz="1700" dirty="0">
                <a:latin typeface="Grotesque" panose="020B0504020202020204" pitchFamily="34" charset="0"/>
              </a:rPr>
              <a:t>Håkan Söderberg, Jönköpings län</a:t>
            </a:r>
          </a:p>
          <a:p>
            <a:pPr eaLnBrk="1" hangingPunct="1">
              <a:spcBef>
                <a:spcPct val="0"/>
              </a:spcBef>
              <a:buClrTx/>
              <a:buSzTx/>
              <a:buFontTx/>
              <a:buNone/>
            </a:pPr>
            <a:endParaRPr lang="sv-SE" altLang="sv-SE" sz="1700" dirty="0">
              <a:latin typeface="Grotesque" panose="020B0504020202020204" pitchFamily="34" charset="0"/>
            </a:endParaRPr>
          </a:p>
          <a:p>
            <a:pPr eaLnBrk="1" hangingPunct="1">
              <a:spcBef>
                <a:spcPct val="0"/>
              </a:spcBef>
              <a:buClrTx/>
              <a:buSzTx/>
              <a:buFontTx/>
              <a:buNone/>
            </a:pPr>
            <a:r>
              <a:rPr lang="sv-SE" altLang="sv-SE" sz="1700" dirty="0">
                <a:latin typeface="Grotesque" panose="020B0504020202020204" pitchFamily="34" charset="0"/>
              </a:rPr>
              <a:t>Malin Ekwall, Hallands län</a:t>
            </a:r>
          </a:p>
          <a:p>
            <a:pPr eaLnBrk="1" hangingPunct="1">
              <a:spcBef>
                <a:spcPct val="0"/>
              </a:spcBef>
              <a:buClrTx/>
              <a:buSzTx/>
              <a:buFontTx/>
              <a:buNone/>
            </a:pPr>
            <a:endParaRPr lang="sv-SE" altLang="sv-SE" sz="1700" dirty="0">
              <a:latin typeface="Grotesque" panose="020B0504020202020204" pitchFamily="34" charset="0"/>
            </a:endParaRPr>
          </a:p>
          <a:p>
            <a:pPr eaLnBrk="1" hangingPunct="1">
              <a:spcBef>
                <a:spcPct val="0"/>
              </a:spcBef>
              <a:buClrTx/>
              <a:buSzTx/>
              <a:buFontTx/>
              <a:buNone/>
            </a:pPr>
            <a:r>
              <a:rPr lang="sv-SE" altLang="sv-SE" sz="1700" dirty="0">
                <a:latin typeface="Grotesque" panose="020B0504020202020204" pitchFamily="34" charset="0"/>
              </a:rPr>
              <a:t>Lars Emilsson, Värmlands län </a:t>
            </a:r>
          </a:p>
          <a:p>
            <a:pPr eaLnBrk="1" hangingPunct="1">
              <a:spcBef>
                <a:spcPct val="0"/>
              </a:spcBef>
              <a:buClrTx/>
              <a:buSzTx/>
              <a:buFontTx/>
              <a:buNone/>
            </a:pPr>
            <a:endParaRPr lang="sv-SE" altLang="sv-SE" sz="1700" dirty="0">
              <a:latin typeface="Grotesque" panose="020B0504020202020204" pitchFamily="34" charset="0"/>
            </a:endParaRPr>
          </a:p>
          <a:p>
            <a:pPr>
              <a:spcBef>
                <a:spcPct val="0"/>
              </a:spcBef>
              <a:buNone/>
            </a:pPr>
            <a:r>
              <a:rPr lang="sv-SE" altLang="sv-SE" sz="1700" dirty="0">
                <a:latin typeface="Grotesque" panose="020B0504020202020204" pitchFamily="34" charset="0"/>
              </a:rPr>
              <a:t>Camilla Dahlberg, Jämtlands län</a:t>
            </a:r>
          </a:p>
          <a:p>
            <a:pPr>
              <a:spcBef>
                <a:spcPct val="0"/>
              </a:spcBef>
              <a:buNone/>
            </a:pPr>
            <a:endParaRPr lang="sv-SE" altLang="sv-SE" sz="1700" dirty="0">
              <a:latin typeface="Grotesque" panose="020B0504020202020204" pitchFamily="34" charset="0"/>
            </a:endParaRPr>
          </a:p>
          <a:p>
            <a:pPr>
              <a:spcBef>
                <a:spcPct val="0"/>
              </a:spcBef>
              <a:buNone/>
            </a:pPr>
            <a:r>
              <a:rPr lang="sv-SE" altLang="sv-SE" sz="1700" dirty="0">
                <a:latin typeface="Grotesque" panose="020B0504020202020204" pitchFamily="34" charset="0"/>
              </a:rPr>
              <a:t>Carin </a:t>
            </a:r>
            <a:r>
              <a:rPr lang="sv-SE" altLang="sv-SE" sz="1700" dirty="0" err="1">
                <a:latin typeface="Grotesque" panose="020B0504020202020204" pitchFamily="34" charset="0"/>
              </a:rPr>
              <a:t>Hoflund</a:t>
            </a:r>
            <a:r>
              <a:rPr lang="sv-SE" altLang="sv-SE" sz="1700" dirty="0">
                <a:latin typeface="Grotesque" panose="020B0504020202020204" pitchFamily="34" charset="0"/>
              </a:rPr>
              <a:t>, LRF</a:t>
            </a:r>
          </a:p>
          <a:p>
            <a:pPr eaLnBrk="1" hangingPunct="1">
              <a:spcBef>
                <a:spcPct val="0"/>
              </a:spcBef>
              <a:buClrTx/>
              <a:buSzTx/>
              <a:buFontTx/>
              <a:buNone/>
            </a:pPr>
            <a:endParaRPr lang="sv-SE" altLang="sv-SE" sz="1700" dirty="0">
              <a:latin typeface="Grotesque" panose="020B0504020202020204" pitchFamily="34" charset="0"/>
            </a:endParaRPr>
          </a:p>
          <a:p>
            <a:pPr eaLnBrk="1" hangingPunct="1">
              <a:spcBef>
                <a:spcPct val="0"/>
              </a:spcBef>
              <a:buClrTx/>
              <a:buSzTx/>
              <a:buFontTx/>
              <a:buNone/>
            </a:pPr>
            <a:r>
              <a:rPr lang="sv-SE" altLang="sv-SE" sz="1700" dirty="0">
                <a:latin typeface="Grotesque" panose="020B0504020202020204" pitchFamily="34" charset="0"/>
              </a:rPr>
              <a:t>Ola Helmersson, Hushållningssällskapet</a:t>
            </a:r>
          </a:p>
          <a:p>
            <a:endParaRPr lang="sv-SE" dirty="0"/>
          </a:p>
        </p:txBody>
      </p:sp>
      <p:pic>
        <p:nvPicPr>
          <p:cNvPr id="4" name="Bildobjekt 4">
            <a:extLst>
              <a:ext uri="{FF2B5EF4-FFF2-40B4-BE49-F238E27FC236}">
                <a16:creationId xmlns:a16="http://schemas.microsoft.com/office/drawing/2014/main" id="{E8D92932-FFF3-B9F3-C64F-26C58F7BB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827" y="1933710"/>
            <a:ext cx="636587" cy="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4">
            <a:extLst>
              <a:ext uri="{FF2B5EF4-FFF2-40B4-BE49-F238E27FC236}">
                <a16:creationId xmlns:a16="http://schemas.microsoft.com/office/drawing/2014/main" id="{DE717985-56AA-CA2C-6320-16192F107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427" y="2464345"/>
            <a:ext cx="636587" cy="95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6">
            <a:extLst>
              <a:ext uri="{FF2B5EF4-FFF2-40B4-BE49-F238E27FC236}">
                <a16:creationId xmlns:a16="http://schemas.microsoft.com/office/drawing/2014/main" id="{2436A631-7735-F85E-B679-67490475A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4967" y="3687875"/>
            <a:ext cx="636587" cy="95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ak pilkoppling 9">
            <a:extLst>
              <a:ext uri="{FF2B5EF4-FFF2-40B4-BE49-F238E27FC236}">
                <a16:creationId xmlns:a16="http://schemas.microsoft.com/office/drawing/2014/main" id="{50862F75-78CD-F24C-3E40-835EEFD0AADF}"/>
              </a:ext>
            </a:extLst>
          </p:cNvPr>
          <p:cNvCxnSpPr>
            <a:cxnSpLocks/>
          </p:cNvCxnSpPr>
          <p:nvPr/>
        </p:nvCxnSpPr>
        <p:spPr>
          <a:xfrm>
            <a:off x="8020143" y="2349017"/>
            <a:ext cx="2360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56C6F422-3C6A-0E38-DF72-D84643F8B36D}"/>
              </a:ext>
            </a:extLst>
          </p:cNvPr>
          <p:cNvCxnSpPr>
            <a:cxnSpLocks/>
          </p:cNvCxnSpPr>
          <p:nvPr/>
        </p:nvCxnSpPr>
        <p:spPr>
          <a:xfrm>
            <a:off x="8236564" y="4169543"/>
            <a:ext cx="29833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C1A9AB76-C862-25CD-0E05-5CAE32EE9D61}"/>
              </a:ext>
            </a:extLst>
          </p:cNvPr>
          <p:cNvCxnSpPr>
            <a:cxnSpLocks/>
          </p:cNvCxnSpPr>
          <p:nvPr/>
        </p:nvCxnSpPr>
        <p:spPr>
          <a:xfrm>
            <a:off x="8776449" y="2945795"/>
            <a:ext cx="24139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a:extLst>
              <a:ext uri="{FF2B5EF4-FFF2-40B4-BE49-F238E27FC236}">
                <a16:creationId xmlns:a16="http://schemas.microsoft.com/office/drawing/2014/main" id="{18A99EF5-1FA9-5289-F665-603C731E4EBB}"/>
              </a:ext>
            </a:extLst>
          </p:cNvPr>
          <p:cNvCxnSpPr>
            <a:cxnSpLocks/>
          </p:cNvCxnSpPr>
          <p:nvPr/>
        </p:nvCxnSpPr>
        <p:spPr>
          <a:xfrm flipV="1">
            <a:off x="7880261" y="3580139"/>
            <a:ext cx="2571787" cy="5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61B5DEF4-5EB4-4FFA-A428-5C3CE80E6A35}"/>
              </a:ext>
            </a:extLst>
          </p:cNvPr>
          <p:cNvCxnSpPr>
            <a:cxnSpLocks/>
          </p:cNvCxnSpPr>
          <p:nvPr/>
        </p:nvCxnSpPr>
        <p:spPr>
          <a:xfrm flipV="1">
            <a:off x="7238989" y="5428943"/>
            <a:ext cx="4059553" cy="25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F0E644C6-5518-3348-8CDA-D0D1EE469108}"/>
              </a:ext>
            </a:extLst>
          </p:cNvPr>
          <p:cNvCxnSpPr>
            <a:cxnSpLocks/>
          </p:cNvCxnSpPr>
          <p:nvPr/>
        </p:nvCxnSpPr>
        <p:spPr>
          <a:xfrm>
            <a:off x="9350187" y="6079159"/>
            <a:ext cx="10647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a:extLst>
              <a:ext uri="{FF2B5EF4-FFF2-40B4-BE49-F238E27FC236}">
                <a16:creationId xmlns:a16="http://schemas.microsoft.com/office/drawing/2014/main" id="{740D2777-6040-134B-BF7A-8F5C6F79058B}"/>
              </a:ext>
            </a:extLst>
          </p:cNvPr>
          <p:cNvCxnSpPr>
            <a:cxnSpLocks/>
          </p:cNvCxnSpPr>
          <p:nvPr/>
        </p:nvCxnSpPr>
        <p:spPr>
          <a:xfrm>
            <a:off x="8526219" y="4825365"/>
            <a:ext cx="18549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EF172D1F-B6AF-64B5-5AD2-50847B5E4B11}"/>
              </a:ext>
            </a:extLst>
          </p:cNvPr>
          <p:cNvCxnSpPr>
            <a:cxnSpLocks/>
          </p:cNvCxnSpPr>
          <p:nvPr/>
        </p:nvCxnSpPr>
        <p:spPr>
          <a:xfrm>
            <a:off x="7753902" y="1151462"/>
            <a:ext cx="26969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Bildobjekt 4" descr="En bild som visar person, träd, person, kostym&#10;&#10;Automatiskt genererad beskrivning">
            <a:extLst>
              <a:ext uri="{FF2B5EF4-FFF2-40B4-BE49-F238E27FC236}">
                <a16:creationId xmlns:a16="http://schemas.microsoft.com/office/drawing/2014/main" id="{7BFF944E-297D-E2A0-1A54-C1FF8E520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5928" y="496685"/>
            <a:ext cx="998036" cy="130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Bildobjekt 29" descr="En bild som visar text, Grafik, logotyp, design&#10;&#10;Automatiskt genererad beskrivning">
            <a:extLst>
              <a:ext uri="{FF2B5EF4-FFF2-40B4-BE49-F238E27FC236}">
                <a16:creationId xmlns:a16="http://schemas.microsoft.com/office/drawing/2014/main" id="{CCCE2328-0464-EFC2-B96C-B2FA8007D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pic>
        <p:nvPicPr>
          <p:cNvPr id="17" name="Bildobjekt 16">
            <a:extLst>
              <a:ext uri="{FF2B5EF4-FFF2-40B4-BE49-F238E27FC236}">
                <a16:creationId xmlns:a16="http://schemas.microsoft.com/office/drawing/2014/main" id="{23AAD558-03F8-E636-8AC2-0F9922D670DC}"/>
              </a:ext>
            </a:extLst>
          </p:cNvPr>
          <p:cNvPicPr>
            <a:picLocks noChangeAspect="1"/>
          </p:cNvPicPr>
          <p:nvPr/>
        </p:nvPicPr>
        <p:blipFill>
          <a:blip r:embed="rId7"/>
          <a:stretch>
            <a:fillRect/>
          </a:stretch>
        </p:blipFill>
        <p:spPr>
          <a:xfrm>
            <a:off x="10474713" y="3165575"/>
            <a:ext cx="637548" cy="825483"/>
          </a:xfrm>
          <a:prstGeom prst="rect">
            <a:avLst/>
          </a:prstGeom>
        </p:spPr>
      </p:pic>
      <p:pic>
        <p:nvPicPr>
          <p:cNvPr id="19" name="Bildobjekt 18">
            <a:extLst>
              <a:ext uri="{FF2B5EF4-FFF2-40B4-BE49-F238E27FC236}">
                <a16:creationId xmlns:a16="http://schemas.microsoft.com/office/drawing/2014/main" id="{88913BCC-CBA1-1E7D-5323-DDB04CC74DD8}"/>
              </a:ext>
            </a:extLst>
          </p:cNvPr>
          <p:cNvPicPr>
            <a:picLocks noChangeAspect="1"/>
          </p:cNvPicPr>
          <p:nvPr/>
        </p:nvPicPr>
        <p:blipFill>
          <a:blip r:embed="rId8"/>
          <a:stretch>
            <a:fillRect/>
          </a:stretch>
        </p:blipFill>
        <p:spPr>
          <a:xfrm>
            <a:off x="10474713" y="4393082"/>
            <a:ext cx="675039" cy="865137"/>
          </a:xfrm>
          <a:prstGeom prst="rect">
            <a:avLst/>
          </a:prstGeom>
        </p:spPr>
      </p:pic>
      <p:pic>
        <p:nvPicPr>
          <p:cNvPr id="9" name="Bildobjekt 8" descr="En bild som visar fisk, person, klädsel, fiske&#10;&#10;AI-genererat innehåll kan vara felaktigt.">
            <a:extLst>
              <a:ext uri="{FF2B5EF4-FFF2-40B4-BE49-F238E27FC236}">
                <a16:creationId xmlns:a16="http://schemas.microsoft.com/office/drawing/2014/main" id="{D44E39AE-4611-307E-4ABE-109C0C4A8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0827" y="5630637"/>
            <a:ext cx="728683" cy="928194"/>
          </a:xfrm>
          <a:prstGeom prst="rect">
            <a:avLst/>
          </a:prstGeom>
        </p:spPr>
      </p:pic>
      <p:pic>
        <p:nvPicPr>
          <p:cNvPr id="20" name="Bildobjekt 19" descr="En bild som visar Människoansikte, person, leende, klädsel&#10;&#10;AI-genererat innehåll kan vara felaktigt.">
            <a:extLst>
              <a:ext uri="{FF2B5EF4-FFF2-40B4-BE49-F238E27FC236}">
                <a16:creationId xmlns:a16="http://schemas.microsoft.com/office/drawing/2014/main" id="{A4C5C137-8540-F0F9-0F35-C7D17A0F97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25437" y="5019700"/>
            <a:ext cx="675039" cy="783117"/>
          </a:xfrm>
          <a:prstGeom prst="rect">
            <a:avLst/>
          </a:prstGeom>
        </p:spPr>
      </p:pic>
    </p:spTree>
    <p:extLst>
      <p:ext uri="{BB962C8B-B14F-4D97-AF65-F5344CB8AC3E}">
        <p14:creationId xmlns:p14="http://schemas.microsoft.com/office/powerpoint/2010/main" val="42066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C2D7FF8-8600-2503-191A-B147C9160FA2}"/>
              </a:ext>
            </a:extLst>
          </p:cNvPr>
          <p:cNvSpPr>
            <a:spLocks noGrp="1"/>
          </p:cNvSpPr>
          <p:nvPr>
            <p:ph idx="1"/>
          </p:nvPr>
        </p:nvSpPr>
        <p:spPr>
          <a:xfrm>
            <a:off x="959224" y="932405"/>
            <a:ext cx="10470776" cy="5611829"/>
          </a:xfrm>
        </p:spPr>
        <p:txBody>
          <a:bodyPr>
            <a:normAutofit fontScale="92500" lnSpcReduction="10000"/>
          </a:bodyPr>
          <a:lstStyle/>
          <a:p>
            <a:pPr marL="0" indent="0" algn="ctr">
              <a:buNone/>
            </a:pPr>
            <a:r>
              <a:rPr lang="sv-SE" sz="3500" b="1" dirty="0">
                <a:latin typeface="Grotesque" panose="020B0504020202020204" pitchFamily="34" charset="0"/>
              </a:rPr>
              <a:t>Rikskansliet ligger i Karlskrona, Blekinge</a:t>
            </a:r>
            <a:endParaRPr lang="sv-SE" sz="3500" dirty="0">
              <a:latin typeface="Grotesque" panose="020B0504020202020204" pitchFamily="34" charset="0"/>
            </a:endParaRPr>
          </a:p>
          <a:p>
            <a:pPr marL="0" indent="0" algn="ctr">
              <a:buNone/>
            </a:pPr>
            <a:r>
              <a:rPr lang="sv-SE" sz="1900" dirty="0">
                <a:latin typeface="Grotesque" panose="020B0504020202020204" pitchFamily="34" charset="0"/>
              </a:rPr>
              <a:t>Sveriges Fiskevattenägareförbund</a:t>
            </a:r>
            <a:br>
              <a:rPr lang="sv-SE" sz="1900" dirty="0">
                <a:latin typeface="Grotesque" panose="020B0504020202020204" pitchFamily="34" charset="0"/>
              </a:rPr>
            </a:br>
            <a:r>
              <a:rPr lang="sv-SE" sz="1900" dirty="0">
                <a:latin typeface="Grotesque" panose="020B0504020202020204" pitchFamily="34" charset="0"/>
              </a:rPr>
              <a:t>Borgmästaregatan 9</a:t>
            </a:r>
            <a:br>
              <a:rPr lang="sv-SE" sz="1900" dirty="0">
                <a:latin typeface="Grotesque" panose="020B0504020202020204" pitchFamily="34" charset="0"/>
              </a:rPr>
            </a:br>
            <a:r>
              <a:rPr lang="sv-SE" sz="1900" dirty="0">
                <a:latin typeface="Grotesque" panose="020B0504020202020204" pitchFamily="34" charset="0"/>
              </a:rPr>
              <a:t>371 15 KARLSKRONA</a:t>
            </a:r>
            <a:br>
              <a:rPr lang="sv-SE" sz="1900" dirty="0">
                <a:latin typeface="Grotesque" panose="020B0504020202020204" pitchFamily="34" charset="0"/>
              </a:rPr>
            </a:br>
            <a:r>
              <a:rPr lang="sv-SE" sz="1900" dirty="0">
                <a:latin typeface="Grotesque" panose="020B0504020202020204" pitchFamily="34" charset="0"/>
              </a:rPr>
              <a:t>www.vattenagarna.se</a:t>
            </a:r>
            <a:br>
              <a:rPr lang="sv-SE" sz="1900" dirty="0">
                <a:latin typeface="Grotesque" panose="020B0504020202020204" pitchFamily="34" charset="0"/>
              </a:rPr>
            </a:br>
            <a:r>
              <a:rPr lang="sv-SE" sz="1900" dirty="0">
                <a:latin typeface="Grotesque" panose="020B0504020202020204" pitchFamily="34" charset="0"/>
              </a:rPr>
              <a:t>info@vattenagarna.se</a:t>
            </a:r>
          </a:p>
          <a:p>
            <a:pPr marL="0" indent="0">
              <a:buNone/>
            </a:pPr>
            <a:endParaRPr lang="sv-SE" dirty="0">
              <a:latin typeface="Grotesque" panose="020B0504020202020204" pitchFamily="34" charset="0"/>
            </a:endParaRPr>
          </a:p>
          <a:p>
            <a:pPr marL="0" indent="0">
              <a:buNone/>
            </a:pPr>
            <a:endParaRPr lang="sv-SE" dirty="0">
              <a:latin typeface="Grotesque" panose="020B0504020202020204" pitchFamily="34" charset="0"/>
            </a:endParaRPr>
          </a:p>
          <a:p>
            <a:pPr marL="0" indent="0">
              <a:buNone/>
            </a:pPr>
            <a:endParaRPr lang="sv-SE" dirty="0">
              <a:latin typeface="Grotesque" panose="020B0504020202020204" pitchFamily="34" charset="0"/>
            </a:endParaRPr>
          </a:p>
          <a:p>
            <a:pPr marL="0" indent="0">
              <a:buNone/>
            </a:pPr>
            <a:endParaRPr lang="sv-SE" dirty="0">
              <a:latin typeface="Grotesque" panose="020B0504020202020204" pitchFamily="34" charset="0"/>
            </a:endParaRPr>
          </a:p>
          <a:p>
            <a:pPr marL="0" indent="0">
              <a:buNone/>
              <a:tabLst>
                <a:tab pos="3406775" algn="l"/>
                <a:tab pos="6813550" algn="l"/>
              </a:tabLst>
            </a:pPr>
            <a:endParaRPr lang="sv-SE" sz="1700" dirty="0">
              <a:latin typeface="Grotesque" panose="020B0504020202020204" pitchFamily="34" charset="0"/>
            </a:endParaRPr>
          </a:p>
          <a:p>
            <a:pPr marL="0" indent="0">
              <a:buNone/>
              <a:tabLst>
                <a:tab pos="3406775" algn="l"/>
                <a:tab pos="6813550" algn="l"/>
              </a:tabLst>
            </a:pPr>
            <a:endParaRPr lang="sv-SE" sz="1700" dirty="0">
              <a:latin typeface="Grotesque" panose="020B0504020202020204" pitchFamily="34" charset="0"/>
            </a:endParaRPr>
          </a:p>
          <a:p>
            <a:pPr marL="0" indent="0">
              <a:buNone/>
              <a:tabLst>
                <a:tab pos="3586163" algn="l"/>
                <a:tab pos="7261225" algn="l"/>
              </a:tabLst>
            </a:pPr>
            <a:r>
              <a:rPr lang="sv-SE" sz="1700" dirty="0">
                <a:latin typeface="Grotesque" panose="020B0504020202020204" pitchFamily="34" charset="0"/>
              </a:rPr>
              <a:t>Tony Forsberg	   Niklas Persson	Nina Nilsson	</a:t>
            </a:r>
            <a:br>
              <a:rPr lang="sv-SE" sz="1700" dirty="0">
                <a:latin typeface="Grotesque" panose="020B0504020202020204" pitchFamily="34" charset="0"/>
              </a:rPr>
            </a:br>
            <a:r>
              <a:rPr lang="sv-SE" sz="1700" i="1" dirty="0">
                <a:latin typeface="Grotesque" panose="020B0504020202020204" pitchFamily="34" charset="0"/>
              </a:rPr>
              <a:t>Förbundsdirektör	   bitr. förbundsdirektör	Ekonomi/kansli</a:t>
            </a:r>
          </a:p>
          <a:p>
            <a:pPr marL="0" indent="0">
              <a:buNone/>
              <a:tabLst>
                <a:tab pos="3586163" algn="l"/>
                <a:tab pos="7261225" algn="l"/>
              </a:tabLst>
            </a:pPr>
            <a:r>
              <a:rPr lang="sv-SE" sz="1700" dirty="0">
                <a:latin typeface="Grotesque" panose="020B0504020202020204" pitchFamily="34" charset="0"/>
              </a:rPr>
              <a:t>0722-14 08 69	   0722-21 44 69	0702-80 13 83</a:t>
            </a:r>
            <a:br>
              <a:rPr lang="sv-SE" sz="1700" dirty="0">
                <a:latin typeface="Grotesque" panose="020B0504020202020204" pitchFamily="34" charset="0"/>
              </a:rPr>
            </a:br>
            <a:r>
              <a:rPr lang="sv-SE" sz="1700" dirty="0">
                <a:latin typeface="Grotesque" panose="020B0504020202020204" pitchFamily="34" charset="0"/>
                <a:hlinkClick r:id="rId2"/>
              </a:rPr>
              <a:t>tony.forsberg@vattenagarna.se</a:t>
            </a:r>
            <a:r>
              <a:rPr lang="sv-SE" sz="1700" dirty="0">
                <a:latin typeface="Grotesque" panose="020B0504020202020204" pitchFamily="34" charset="0"/>
              </a:rPr>
              <a:t>	   </a:t>
            </a:r>
            <a:r>
              <a:rPr lang="sv-SE" sz="1700" dirty="0">
                <a:latin typeface="Grotesque" panose="020B0504020202020204" pitchFamily="34" charset="0"/>
                <a:hlinkClick r:id="rId3"/>
              </a:rPr>
              <a:t>niklas.persson@vattenagarna.se</a:t>
            </a:r>
            <a:r>
              <a:rPr lang="sv-SE" sz="1700" dirty="0">
                <a:latin typeface="Grotesque" panose="020B0504020202020204" pitchFamily="34" charset="0"/>
              </a:rPr>
              <a:t>	</a:t>
            </a:r>
            <a:r>
              <a:rPr lang="sv-SE" sz="1700" dirty="0">
                <a:latin typeface="Grotesque" panose="020B0504020202020204" pitchFamily="34" charset="0"/>
                <a:hlinkClick r:id="rId4"/>
              </a:rPr>
              <a:t>nina.nilsson@vattenagarna.se</a:t>
            </a:r>
            <a:r>
              <a:rPr lang="sv-SE" sz="1700" dirty="0">
                <a:latin typeface="Grotesque" panose="020B0504020202020204" pitchFamily="34" charset="0"/>
              </a:rPr>
              <a:t> </a:t>
            </a:r>
          </a:p>
        </p:txBody>
      </p:sp>
      <p:pic>
        <p:nvPicPr>
          <p:cNvPr id="8" name="Bildobjekt 4" descr="En bild som visar utomhus, himmel, person, person&#10;&#10;Automatiskt genererad beskrivning">
            <a:extLst>
              <a:ext uri="{FF2B5EF4-FFF2-40B4-BE49-F238E27FC236}">
                <a16:creationId xmlns:a16="http://schemas.microsoft.com/office/drawing/2014/main" id="{1301D513-AB44-DBB9-FC09-129ED61C5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24" y="3531532"/>
            <a:ext cx="1390652" cy="139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descr="En bild som visar text, Grafik, logotyp, design&#10;&#10;Automatiskt genererad beskrivning">
            <a:extLst>
              <a:ext uri="{FF2B5EF4-FFF2-40B4-BE49-F238E27FC236}">
                <a16:creationId xmlns:a16="http://schemas.microsoft.com/office/drawing/2014/main" id="{D2C78398-BB87-B5E1-A679-6EAB07BD7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pic>
        <p:nvPicPr>
          <p:cNvPr id="10" name="Bildobjekt 9" descr="En bild som visar person, träd, Människoansikte, utomhus&#10;&#10;AI-genererat innehåll kan vara felaktigt.">
            <a:extLst>
              <a:ext uri="{FF2B5EF4-FFF2-40B4-BE49-F238E27FC236}">
                <a16:creationId xmlns:a16="http://schemas.microsoft.com/office/drawing/2014/main" id="{2F1E6CCA-8B07-A714-683C-48649A635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750" y="3531531"/>
            <a:ext cx="949456" cy="1390653"/>
          </a:xfrm>
          <a:prstGeom prst="rect">
            <a:avLst/>
          </a:prstGeom>
        </p:spPr>
      </p:pic>
      <p:pic>
        <p:nvPicPr>
          <p:cNvPr id="15" name="Bildobjekt 14" descr="En bild som visar Människoansikte, klädsel, person, leende&#10;&#10;AI-genererat innehåll kan vara felaktigt.">
            <a:extLst>
              <a:ext uri="{FF2B5EF4-FFF2-40B4-BE49-F238E27FC236}">
                <a16:creationId xmlns:a16="http://schemas.microsoft.com/office/drawing/2014/main" id="{01ACF384-17C0-D37E-326D-86DF1AE97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2608" y="3531531"/>
            <a:ext cx="988454" cy="1390653"/>
          </a:xfrm>
          <a:prstGeom prst="rect">
            <a:avLst/>
          </a:prstGeom>
        </p:spPr>
      </p:pic>
    </p:spTree>
    <p:extLst>
      <p:ext uri="{BB962C8B-B14F-4D97-AF65-F5344CB8AC3E}">
        <p14:creationId xmlns:p14="http://schemas.microsoft.com/office/powerpoint/2010/main" val="400443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C00C27-FB03-C513-95B9-A39C037F1622}"/>
              </a:ext>
            </a:extLst>
          </p:cNvPr>
          <p:cNvSpPr>
            <a:spLocks noGrp="1"/>
          </p:cNvSpPr>
          <p:nvPr>
            <p:ph type="title"/>
          </p:nvPr>
        </p:nvSpPr>
        <p:spPr>
          <a:xfrm>
            <a:off x="762000" y="3044617"/>
            <a:ext cx="3831336" cy="768765"/>
          </a:xfrm>
        </p:spPr>
        <p:txBody>
          <a:bodyPr>
            <a:normAutofit fontScale="90000"/>
          </a:bodyPr>
          <a:lstStyle/>
          <a:p>
            <a:r>
              <a:rPr lang="sv-SE" sz="4000" dirty="0">
                <a:latin typeface="Grotesque" panose="020B0504020202020204" pitchFamily="34" charset="0"/>
              </a:rPr>
              <a:t>Organisationen</a:t>
            </a:r>
          </a:p>
        </p:txBody>
      </p:sp>
      <p:sp>
        <p:nvSpPr>
          <p:cNvPr id="3" name="Platshållare för innehåll 2">
            <a:extLst>
              <a:ext uri="{FF2B5EF4-FFF2-40B4-BE49-F238E27FC236}">
                <a16:creationId xmlns:a16="http://schemas.microsoft.com/office/drawing/2014/main" id="{40C410E3-004E-EAEA-44AA-C32DAD7939A4}"/>
              </a:ext>
            </a:extLst>
          </p:cNvPr>
          <p:cNvSpPr>
            <a:spLocks noGrp="1"/>
          </p:cNvSpPr>
          <p:nvPr>
            <p:ph idx="1"/>
          </p:nvPr>
        </p:nvSpPr>
        <p:spPr>
          <a:xfrm>
            <a:off x="5184648" y="376519"/>
            <a:ext cx="6245352" cy="6104960"/>
          </a:xfrm>
        </p:spPr>
        <p:txBody>
          <a:bodyPr>
            <a:noAutofit/>
          </a:bodyPr>
          <a:lstStyle/>
          <a:p>
            <a:pPr>
              <a:buBlip>
                <a:blip r:embed="rId2">
                  <a:extLst>
                    <a:ext uri="{96DAC541-7B7A-43D3-8B79-37D633B846F1}">
                      <asvg:svgBlip xmlns:asvg="http://schemas.microsoft.com/office/drawing/2016/SVG/main" r:embed="rId3"/>
                    </a:ext>
                  </a:extLst>
                </a:blip>
              </a:buBlip>
              <a:defRPr/>
            </a:pPr>
            <a:r>
              <a:rPr lang="sv-SE" sz="1600" dirty="0">
                <a:latin typeface="Grotesque" panose="020B0504020202020204" pitchFamily="34" charset="0"/>
              </a:rPr>
              <a:t> Alla medlemmar är direkt anslutna i Sveriges Fiskevattenägareförbund</a:t>
            </a:r>
          </a:p>
          <a:p>
            <a:pPr>
              <a:buBlip>
                <a:blip r:embed="rId2">
                  <a:extLst>
                    <a:ext uri="{96DAC541-7B7A-43D3-8B79-37D633B846F1}">
                      <asvg:svgBlip xmlns:asvg="http://schemas.microsoft.com/office/drawing/2016/SVG/main" r:embed="rId3"/>
                    </a:ext>
                  </a:extLst>
                </a:blip>
              </a:buBlip>
              <a:defRPr/>
            </a:pPr>
            <a:r>
              <a:rPr lang="sv-SE" sz="1600" dirty="0">
                <a:latin typeface="Grotesque" panose="020B0504020202020204" pitchFamily="34" charset="0"/>
              </a:rPr>
              <a:t>Centralt medlemsregister och central uppbörd</a:t>
            </a:r>
          </a:p>
          <a:p>
            <a:pPr>
              <a:buBlip>
                <a:blip r:embed="rId2">
                  <a:extLst>
                    <a:ext uri="{96DAC541-7B7A-43D3-8B79-37D633B846F1}">
                      <asvg:svgBlip xmlns:asvg="http://schemas.microsoft.com/office/drawing/2016/SVG/main" r:embed="rId3"/>
                    </a:ext>
                  </a:extLst>
                </a:blip>
              </a:buBlip>
              <a:defRPr/>
            </a:pPr>
            <a:r>
              <a:rPr lang="sv-SE" sz="1600" dirty="0">
                <a:latin typeface="Grotesque" panose="020B0504020202020204" pitchFamily="34" charset="0"/>
              </a:rPr>
              <a:t>Riksförbund med anställd Förbundsdirektör som fokuserar på näringspolitik, information och medlemsservice.</a:t>
            </a:r>
          </a:p>
          <a:p>
            <a:pPr>
              <a:buBlip>
                <a:blip r:embed="rId2">
                  <a:extLst>
                    <a:ext uri="{96DAC541-7B7A-43D3-8B79-37D633B846F1}">
                      <asvg:svgBlip xmlns:asvg="http://schemas.microsoft.com/office/drawing/2016/SVG/main" r:embed="rId3"/>
                    </a:ext>
                  </a:extLst>
                </a:blip>
              </a:buBlip>
              <a:defRPr/>
            </a:pPr>
            <a:r>
              <a:rPr lang="sv-SE" sz="1600" dirty="0">
                <a:latin typeface="Grotesque" panose="020B0504020202020204" pitchFamily="34" charset="0"/>
              </a:rPr>
              <a:t>Operativa länsförbund och distrikt med få administrativa uppgifter och där medlemmarna är geografiskt associerade.</a:t>
            </a:r>
          </a:p>
          <a:p>
            <a:pPr>
              <a:buBlip>
                <a:blip r:embed="rId2">
                  <a:extLst>
                    <a:ext uri="{96DAC541-7B7A-43D3-8B79-37D633B846F1}">
                      <asvg:svgBlip xmlns:asvg="http://schemas.microsoft.com/office/drawing/2016/SVG/main" r:embed="rId3"/>
                    </a:ext>
                  </a:extLst>
                </a:blip>
              </a:buBlip>
              <a:defRPr/>
            </a:pPr>
            <a:r>
              <a:rPr lang="sv-SE" sz="1600" dirty="0">
                <a:latin typeface="Grotesque" panose="020B0504020202020204" pitchFamily="34" charset="0"/>
              </a:rPr>
              <a:t>Länsförbund och regioner representeras vid riksförbundsstämma efter storlek.</a:t>
            </a:r>
          </a:p>
          <a:p>
            <a:pPr>
              <a:buBlip>
                <a:blip r:embed="rId2">
                  <a:extLst>
                    <a:ext uri="{96DAC541-7B7A-43D3-8B79-37D633B846F1}">
                      <asvg:svgBlip xmlns:asvg="http://schemas.microsoft.com/office/drawing/2016/SVG/main" r:embed="rId3"/>
                    </a:ext>
                  </a:extLst>
                </a:blip>
              </a:buBlip>
              <a:defRPr/>
            </a:pPr>
            <a:r>
              <a:rPr lang="sv-SE" altLang="sv-SE" sz="1600" dirty="0">
                <a:latin typeface="Grotesque" panose="020B0504020202020204" pitchFamily="34" charset="0"/>
              </a:rPr>
              <a:t>Den demokratiska representationen från län som saknar fiskevattenägareorganisation säkerställs genom rådslag som årligen arrangeras av riksförbundet. </a:t>
            </a:r>
            <a:br>
              <a:rPr lang="sv-SE" altLang="sv-SE" sz="1600" dirty="0">
                <a:latin typeface="Grotesque" panose="020B0504020202020204" pitchFamily="34" charset="0"/>
              </a:rPr>
            </a:br>
            <a:endParaRPr lang="sv-SE" altLang="sv-SE" sz="1600" dirty="0">
              <a:latin typeface="Grotesque" panose="020B0504020202020204" pitchFamily="34" charset="0"/>
            </a:endParaRPr>
          </a:p>
          <a:p>
            <a:pPr marL="0" indent="0">
              <a:spcBef>
                <a:spcPct val="0"/>
              </a:spcBef>
              <a:buNone/>
            </a:pPr>
            <a:r>
              <a:rPr lang="sv-SE" altLang="sv-SE" sz="1600" dirty="0">
                <a:latin typeface="Grotesque" panose="020B0504020202020204" pitchFamily="34" charset="0"/>
              </a:rPr>
              <a:t>Antalet ombud från respektive länsförbund eller</a:t>
            </a:r>
          </a:p>
          <a:p>
            <a:pPr>
              <a:spcBef>
                <a:spcPct val="0"/>
              </a:spcBef>
              <a:buNone/>
            </a:pPr>
            <a:r>
              <a:rPr lang="sv-SE" altLang="sv-SE" sz="1600" dirty="0">
                <a:latin typeface="Grotesque" panose="020B0504020202020204" pitchFamily="34" charset="0"/>
              </a:rPr>
              <a:t>län baseras på antal medlemmar enligt följande :</a:t>
            </a:r>
            <a:br>
              <a:rPr lang="sv-SE" altLang="sv-SE" sz="1600" dirty="0">
                <a:latin typeface="Grotesque" panose="020B0504020202020204" pitchFamily="34" charset="0"/>
              </a:rPr>
            </a:br>
            <a:endParaRPr lang="sv-SE" altLang="sv-SE" sz="1600" dirty="0">
              <a:latin typeface="Grotesque" panose="020B0504020202020204" pitchFamily="34" charset="0"/>
            </a:endParaRPr>
          </a:p>
          <a:p>
            <a:pPr>
              <a:spcBef>
                <a:spcPct val="0"/>
              </a:spcBef>
              <a:buFont typeface="Wingdings" panose="05000000000000000000" pitchFamily="2" charset="2"/>
              <a:buChar char="v"/>
            </a:pPr>
            <a:r>
              <a:rPr lang="sv-SE" altLang="sv-SE" sz="1600" dirty="0">
                <a:latin typeface="Grotesque" panose="020B0504020202020204" pitchFamily="34" charset="0"/>
              </a:rPr>
              <a:t> 5 – 25 medlemmar - ett ombud</a:t>
            </a:r>
          </a:p>
          <a:p>
            <a:pPr>
              <a:spcBef>
                <a:spcPct val="0"/>
              </a:spcBef>
              <a:buFont typeface="Wingdings" panose="05000000000000000000" pitchFamily="2" charset="2"/>
              <a:buChar char="v"/>
            </a:pPr>
            <a:r>
              <a:rPr lang="sv-SE" altLang="sv-SE" sz="1600" dirty="0">
                <a:latin typeface="Grotesque" panose="020B0504020202020204" pitchFamily="34" charset="0"/>
              </a:rPr>
              <a:t> 26 – 75 medlemmar - två ombud</a:t>
            </a:r>
          </a:p>
          <a:p>
            <a:pPr>
              <a:spcBef>
                <a:spcPct val="0"/>
              </a:spcBef>
              <a:buFont typeface="Wingdings" panose="05000000000000000000" pitchFamily="2" charset="2"/>
              <a:buChar char="v"/>
            </a:pPr>
            <a:r>
              <a:rPr lang="sv-SE" altLang="sv-SE" sz="1600" dirty="0">
                <a:latin typeface="Grotesque" panose="020B0504020202020204" pitchFamily="34" charset="0"/>
              </a:rPr>
              <a:t> 75 medlemmar - tre ombud</a:t>
            </a:r>
          </a:p>
          <a:p>
            <a:pPr eaLnBrk="1" hangingPunct="1">
              <a:defRPr/>
            </a:pPr>
            <a:endParaRPr lang="sv-SE" sz="1600" dirty="0">
              <a:latin typeface="Grotesque" panose="020B0504020202020204" pitchFamily="34" charset="0"/>
            </a:endParaRPr>
          </a:p>
          <a:p>
            <a:pPr marL="0" indent="0">
              <a:buNone/>
            </a:pPr>
            <a:endParaRPr lang="sv-SE" sz="1600" dirty="0">
              <a:latin typeface="Grotesque" panose="020B0504020202020204" pitchFamily="34" charset="0"/>
            </a:endParaRPr>
          </a:p>
          <a:p>
            <a:pPr marL="0" indent="0">
              <a:buNone/>
            </a:pPr>
            <a:endParaRPr lang="sv-SE" sz="1600" dirty="0">
              <a:latin typeface="Grotesque" panose="020B0504020202020204" pitchFamily="34" charset="0"/>
            </a:endParaRPr>
          </a:p>
          <a:p>
            <a:pPr marL="0" indent="0">
              <a:buNone/>
            </a:pPr>
            <a:endParaRPr lang="sv-SE" sz="1600" dirty="0">
              <a:latin typeface="Grotesque" panose="020B0504020202020204" pitchFamily="34" charset="0"/>
            </a:endParaRPr>
          </a:p>
        </p:txBody>
      </p:sp>
      <p:pic>
        <p:nvPicPr>
          <p:cNvPr id="5" name="Bildobjekt 4" descr="En bild som visar text, Grafik, logotyp, design&#10;&#10;Automatiskt genererad beskrivning">
            <a:extLst>
              <a:ext uri="{FF2B5EF4-FFF2-40B4-BE49-F238E27FC236}">
                <a16:creationId xmlns:a16="http://schemas.microsoft.com/office/drawing/2014/main" id="{DC714D42-33E0-CC51-EB38-DE55D8B05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 y="0"/>
            <a:ext cx="1465208" cy="932405"/>
          </a:xfrm>
          <a:prstGeom prst="rect">
            <a:avLst/>
          </a:prstGeom>
        </p:spPr>
      </p:pic>
    </p:spTree>
    <p:extLst>
      <p:ext uri="{BB962C8B-B14F-4D97-AF65-F5344CB8AC3E}">
        <p14:creationId xmlns:p14="http://schemas.microsoft.com/office/powerpoint/2010/main" val="50876329"/>
      </p:ext>
    </p:extLst>
  </p:cSld>
  <p:clrMapOvr>
    <a:masterClrMapping/>
  </p:clrMapOvr>
</p:sld>
</file>

<file path=ppt/theme/theme1.xml><?xml version="1.0" encoding="utf-8"?>
<a:theme xmlns:a="http://schemas.openxmlformats.org/drawingml/2006/main" name="HeadlinesVTI">
  <a:themeElements>
    <a:clrScheme name="Headlines">
      <a:dk1>
        <a:sysClr val="windowText" lastClr="000000"/>
      </a:dk1>
      <a:lt1>
        <a:sysClr val="window" lastClr="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9cbc6e8-f651-4416-ad17-adc969c48315" xsi:nil="true"/>
    <lcf76f155ced4ddcb4097134ff3c332f xmlns="7a977da9-e7b7-4e2e-a4ce-acb76104de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8B0260C65F5547A819B3486DFC1661" ma:contentTypeVersion="13" ma:contentTypeDescription="Create a new document." ma:contentTypeScope="" ma:versionID="6b28df9f1451cec8c738f0b1861af97e">
  <xsd:schema xmlns:xsd="http://www.w3.org/2001/XMLSchema" xmlns:xs="http://www.w3.org/2001/XMLSchema" xmlns:p="http://schemas.microsoft.com/office/2006/metadata/properties" xmlns:ns2="7a977da9-e7b7-4e2e-a4ce-acb76104de5a" xmlns:ns3="39cbc6e8-f651-4416-ad17-adc969c48315" targetNamespace="http://schemas.microsoft.com/office/2006/metadata/properties" ma:root="true" ma:fieldsID="a801374cb56d15390aff72674f00c015" ns2:_="" ns3:_="">
    <xsd:import namespace="7a977da9-e7b7-4e2e-a4ce-acb76104de5a"/>
    <xsd:import namespace="39cbc6e8-f651-4416-ad17-adc969c483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77da9-e7b7-4e2e-a4ce-acb76104de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d39b1a0-9e0b-4540-9959-5e32b8c1720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cbc6e8-f651-4416-ad17-adc969c483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381afc-dd91-44b0-bbbb-488817b79f4f}" ma:internalName="TaxCatchAll" ma:showField="CatchAllData" ma:web="39cbc6e8-f651-4416-ad17-adc969c483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8D1CDF-47D1-4B50-AC7C-2F2C8E3D522E}">
  <ds:schemaRefs>
    <ds:schemaRef ds:uri="http://schemas.microsoft.com/sharepoint/v3/contenttype/forms"/>
  </ds:schemaRefs>
</ds:datastoreItem>
</file>

<file path=customXml/itemProps2.xml><?xml version="1.0" encoding="utf-8"?>
<ds:datastoreItem xmlns:ds="http://schemas.openxmlformats.org/officeDocument/2006/customXml" ds:itemID="{4920E606-AE8E-4C50-BFA2-584036E3A481}">
  <ds:schemaRefs>
    <ds:schemaRef ds:uri="http://schemas.microsoft.com/office/2006/metadata/properties"/>
    <ds:schemaRef ds:uri="http://schemas.microsoft.com/office/infopath/2007/PartnerControls"/>
    <ds:schemaRef ds:uri="39cbc6e8-f651-4416-ad17-adc969c48315"/>
    <ds:schemaRef ds:uri="7a977da9-e7b7-4e2e-a4ce-acb76104de5a"/>
  </ds:schemaRefs>
</ds:datastoreItem>
</file>

<file path=customXml/itemProps3.xml><?xml version="1.0" encoding="utf-8"?>
<ds:datastoreItem xmlns:ds="http://schemas.openxmlformats.org/officeDocument/2006/customXml" ds:itemID="{8A6C0EC0-2F21-4067-A824-D603FDD47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977da9-e7b7-4e2e-a4ce-acb76104de5a"/>
    <ds:schemaRef ds:uri="39cbc6e8-f651-4416-ad17-adc969c483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31110</TotalTime>
  <Words>2070</Words>
  <Application>Microsoft Office PowerPoint</Application>
  <PresentationFormat>Bredbild</PresentationFormat>
  <Paragraphs>195</Paragraphs>
  <Slides>27</Slides>
  <Notes>0</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27</vt:i4>
      </vt:variant>
    </vt:vector>
  </HeadingPairs>
  <TitlesOfParts>
    <vt:vector size="36" baseType="lpstr">
      <vt:lpstr>Arial</vt:lpstr>
      <vt:lpstr>Avenir Next LT Pro</vt:lpstr>
      <vt:lpstr>Comic Sans MS</vt:lpstr>
      <vt:lpstr>Franklin Gothic Book</vt:lpstr>
      <vt:lpstr>Grotesque</vt:lpstr>
      <vt:lpstr>Sitka Banner</vt:lpstr>
      <vt:lpstr>Symbol</vt:lpstr>
      <vt:lpstr>Wingdings</vt:lpstr>
      <vt:lpstr>HeadlinesVTI</vt:lpstr>
      <vt:lpstr>      Sveriges Fiskevattenägareförbund</vt:lpstr>
      <vt:lpstr>PowerPoint-presentation</vt:lpstr>
      <vt:lpstr>Sveriges Fiskevattenägareförbund – intresseorganisation för landets fiskerättsägare.  Sveriges Fiskevattenägarerförbund bildades 1968 och är en rikstäckande intresseorganisation för landets fiskerättsägare. Sveriges Fiskevattenägareförbund har direktanslutna medlemmar på lika villkor i hela landet. På regional nivå finns operativa provinsförbund och distrikt med få administrativa uppgifter och till vilka medlemmarna är geografiskt associerade. Provinsförbunden och distrikten representeras vid riksstämman efter styrka.  Förbundets medlemskategorier utgörs av fiskevårdsområdesföreningar &amp; samfällighetsföreningar, kommuner, bolag och organisationer, enskilda näringsidkare och personmedlemmar. Med utgångspunkt i fiskevattenägandet finns såväl yrkesfisket som vattenbruket och fisketurismföretagandet representerat i medlemskåren. </vt:lpstr>
      <vt:lpstr>PowerPoint-presentation</vt:lpstr>
      <vt:lpstr>PowerPoint-presentation</vt:lpstr>
      <vt:lpstr>   </vt:lpstr>
      <vt:lpstr>Styrelsen</vt:lpstr>
      <vt:lpstr>PowerPoint-presentation</vt:lpstr>
      <vt:lpstr>Organisationen</vt:lpstr>
      <vt:lpstr>Förbundets medlemmar</vt:lpstr>
      <vt:lpstr>Länsfördelning av förbundets medlemmar</vt:lpstr>
      <vt:lpstr>Avgiftsmodell 2025</vt:lpstr>
      <vt:lpstr>Råd och support</vt:lpstr>
      <vt:lpstr>PowerPoint-presentation</vt:lpstr>
      <vt:lpstr>Kommunikation</vt:lpstr>
      <vt:lpstr>Sociala medier</vt:lpstr>
      <vt:lpstr>Svensk  Fiskerättstjänst AB </vt:lpstr>
      <vt:lpstr>Handböcker</vt:lpstr>
      <vt:lpstr>Handböcker</vt:lpstr>
      <vt:lpstr>Den enskilda fiskerätten i Sverige…</vt:lpstr>
      <vt:lpstr>Väglednings- och utbildningsmaterial</vt:lpstr>
      <vt:lpstr>Väglednings- och utbildningsmaterial</vt:lpstr>
      <vt:lpstr>Riktprislista för fiskekort</vt:lpstr>
      <vt:lpstr>Några viktiga argument för att höjda fiskekortspriser!</vt:lpstr>
      <vt:lpstr>Samråds- och refensgrupper</vt:lpstr>
      <vt:lpstr>iFiske</vt:lpstr>
      <vt:lpstr>Tack för visat intresse!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Fiskevattenägareförbund</dc:title>
  <dc:creator>Tony Forsberg</dc:creator>
  <cp:lastModifiedBy>Tony Forsberg</cp:lastModifiedBy>
  <cp:revision>6</cp:revision>
  <dcterms:created xsi:type="dcterms:W3CDTF">2023-09-22T06:22:08Z</dcterms:created>
  <dcterms:modified xsi:type="dcterms:W3CDTF">2025-11-17T13:38:52Z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0x010100928B0260C65F5547A819B3486DFC1661</vt:lpwstr>
  </property>
  <property fmtid="{D5CDD505-2E9C-101B-9397-08002B2CF9AE}" pid="3" name="MediaServiceImageTags">
    <vt:lpwstr/>
  </property>
</Properties>
</file>